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92" r:id="rId5"/>
    <p:sldId id="298" r:id="rId6"/>
    <p:sldId id="302" r:id="rId7"/>
    <p:sldId id="304" r:id="rId8"/>
    <p:sldId id="265" r:id="rId9"/>
    <p:sldId id="293" r:id="rId10"/>
    <p:sldId id="294" r:id="rId11"/>
    <p:sldId id="295" r:id="rId12"/>
    <p:sldId id="271" r:id="rId13"/>
    <p:sldId id="305" r:id="rId14"/>
    <p:sldId id="257" r:id="rId15"/>
    <p:sldId id="259" r:id="rId16"/>
    <p:sldId id="260" r:id="rId17"/>
    <p:sldId id="261" r:id="rId18"/>
    <p:sldId id="262" r:id="rId19"/>
    <p:sldId id="285" r:id="rId20"/>
    <p:sldId id="286" r:id="rId21"/>
    <p:sldId id="287" r:id="rId22"/>
    <p:sldId id="268" r:id="rId23"/>
    <p:sldId id="269" r:id="rId24"/>
    <p:sldId id="270" r:id="rId25"/>
    <p:sldId id="296" r:id="rId26"/>
    <p:sldId id="297" r:id="rId27"/>
    <p:sldId id="299" r:id="rId28"/>
    <p:sldId id="284" r:id="rId29"/>
    <p:sldId id="274" r:id="rId30"/>
    <p:sldId id="272" r:id="rId31"/>
    <p:sldId id="27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enislow, Anna-Nicole" initials="GA" lastIdx="1" clrIdx="0">
    <p:extLst>
      <p:ext uri="{19B8F6BF-5375-455C-9EA6-DF929625EA0E}">
        <p15:presenceInfo xmlns:p15="http://schemas.microsoft.com/office/powerpoint/2012/main" userId="S::GenislowA@metro.net::0a62da24-3895-486e-8ad6-1b9fe5e437a6" providerId="AD"/>
      </p:ext>
    </p:extLst>
  </p:cmAuthor>
  <p:cmAuthor id="2" name="Turnbow, Brandy" initials="TB" lastIdx="1" clrIdx="1">
    <p:extLst>
      <p:ext uri="{19B8F6BF-5375-455C-9EA6-DF929625EA0E}">
        <p15:presenceInfo xmlns:p15="http://schemas.microsoft.com/office/powerpoint/2012/main" userId="S::turnbowb@metro.net::1be1b840-c638-46dc-a49e-471a913d5d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8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9A869F-32DF-8E43-B95B-74383AA76D9E}"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69BCC7-AF6A-BE49-9107-48C24AD9EECF}" type="slidenum">
              <a:rPr lang="en-US" smtClean="0"/>
              <a:t>‹#›</a:t>
            </a:fld>
            <a:endParaRPr lang="en-US"/>
          </a:p>
        </p:txBody>
      </p:sp>
    </p:spTree>
    <p:extLst>
      <p:ext uri="{BB962C8B-B14F-4D97-AF65-F5344CB8AC3E}">
        <p14:creationId xmlns:p14="http://schemas.microsoft.com/office/powerpoint/2010/main" val="193927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metrovan.ridematch.info/rp2/Home/Hom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a:ea typeface="Calibri"/>
                <a:cs typeface="Calibri"/>
              </a:rPr>
              <a:t>BT NOTES | Presenter: Introduce yourself and the moderator. Ask everyone to mute themselves. Callers will be muted at this time. Those participating in the webinar can use the "raise hands" and chat section. This training will be recorded for training purposes. Q&amp;A will be saved until the end.</a:t>
            </a:r>
          </a:p>
          <a:p>
            <a:pPr>
              <a:lnSpc>
                <a:spcPct val="114999"/>
              </a:lnSpc>
            </a:pPr>
            <a:r>
              <a:rPr lang="en-US">
                <a:ea typeface="Calibri"/>
                <a:cs typeface="Calibri"/>
              </a:rPr>
              <a:t>Ridesharing</a:t>
            </a:r>
            <a:r>
              <a:rPr lang="en-US" sz="1200">
                <a:effectLst/>
                <a:latin typeface="+mn-lt"/>
                <a:ea typeface="Calibri"/>
                <a:cs typeface="Calibri"/>
              </a:rPr>
              <a:t> refers to any form of</a:t>
            </a:r>
            <a:endParaRPr lang="en-US">
              <a:cs typeface="Calibri"/>
            </a:endParaRPr>
          </a:p>
          <a:p>
            <a:pPr marL="0" marR="0">
              <a:lnSpc>
                <a:spcPct val="115000"/>
              </a:lnSpc>
              <a:spcBef>
                <a:spcPts val="0"/>
              </a:spcBef>
              <a:spcAft>
                <a:spcPts val="0"/>
              </a:spcAft>
            </a:pPr>
            <a:r>
              <a:rPr lang="en-US" sz="1200">
                <a:effectLst/>
                <a:latin typeface="+mn-lt"/>
                <a:ea typeface="Calibri"/>
                <a:cs typeface="Calibri"/>
              </a:rPr>
              <a:t>traveling other than driving alone, including carpooling, vanpooling,</a:t>
            </a:r>
          </a:p>
          <a:p>
            <a:pPr marL="0" marR="0">
              <a:lnSpc>
                <a:spcPct val="115000"/>
              </a:lnSpc>
              <a:spcBef>
                <a:spcPts val="0"/>
              </a:spcBef>
              <a:spcAft>
                <a:spcPts val="1000"/>
              </a:spcAft>
            </a:pPr>
            <a:r>
              <a:rPr lang="en-US" sz="1200">
                <a:effectLst/>
                <a:latin typeface="+mn-lt"/>
                <a:ea typeface="Calibri"/>
                <a:cs typeface="Calibri"/>
              </a:rPr>
              <a:t>taking transit, bicycling, and walking.</a:t>
            </a:r>
          </a:p>
          <a:p>
            <a:endParaRPr lang="en-US"/>
          </a:p>
        </p:txBody>
      </p:sp>
      <p:sp>
        <p:nvSpPr>
          <p:cNvPr id="4" name="Slide Number Placeholder 3"/>
          <p:cNvSpPr>
            <a:spLocks noGrp="1"/>
          </p:cNvSpPr>
          <p:nvPr>
            <p:ph type="sldNum" sz="quarter" idx="10"/>
          </p:nvPr>
        </p:nvSpPr>
        <p:spPr/>
        <p:txBody>
          <a:bodyPr/>
          <a:lstStyle/>
          <a:p>
            <a:fld id="{693D960E-859F-094D-AE2D-ECEC9281006F}" type="slidenum">
              <a:rPr lang="en-US" smtClean="0"/>
              <a:t>1</a:t>
            </a:fld>
            <a:endParaRPr lang="en-US"/>
          </a:p>
        </p:txBody>
      </p:sp>
    </p:spTree>
    <p:extLst>
      <p:ext uri="{BB962C8B-B14F-4D97-AF65-F5344CB8AC3E}">
        <p14:creationId xmlns:p14="http://schemas.microsoft.com/office/powerpoint/2010/main" val="1660175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Mobile View</a:t>
            </a:r>
          </a:p>
        </p:txBody>
      </p:sp>
      <p:sp>
        <p:nvSpPr>
          <p:cNvPr id="4" name="Slide Number Placeholder 3"/>
          <p:cNvSpPr>
            <a:spLocks noGrp="1"/>
          </p:cNvSpPr>
          <p:nvPr>
            <p:ph type="sldNum" sz="quarter" idx="5"/>
          </p:nvPr>
        </p:nvSpPr>
        <p:spPr/>
        <p:txBody>
          <a:bodyPr/>
          <a:lstStyle/>
          <a:p>
            <a:fld id="{8A69BCC7-AF6A-BE49-9107-48C24AD9EECF}" type="slidenum">
              <a:rPr lang="en-US" smtClean="0"/>
              <a:t>18</a:t>
            </a:fld>
            <a:endParaRPr lang="en-US"/>
          </a:p>
        </p:txBody>
      </p:sp>
    </p:spTree>
    <p:extLst>
      <p:ext uri="{BB962C8B-B14F-4D97-AF65-F5344CB8AC3E}">
        <p14:creationId xmlns:p14="http://schemas.microsoft.com/office/powerpoint/2010/main" val="131804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it separate topics </a:t>
            </a:r>
          </a:p>
        </p:txBody>
      </p:sp>
      <p:sp>
        <p:nvSpPr>
          <p:cNvPr id="4" name="Slide Number Placeholder 3"/>
          <p:cNvSpPr>
            <a:spLocks noGrp="1"/>
          </p:cNvSpPr>
          <p:nvPr>
            <p:ph type="sldNum" sz="quarter" idx="5"/>
          </p:nvPr>
        </p:nvSpPr>
        <p:spPr/>
        <p:txBody>
          <a:bodyPr/>
          <a:lstStyle/>
          <a:p>
            <a:fld id="{8A69BCC7-AF6A-BE49-9107-48C24AD9EECF}" type="slidenum">
              <a:rPr lang="en-US" smtClean="0"/>
              <a:t>19</a:t>
            </a:fld>
            <a:endParaRPr lang="en-US"/>
          </a:p>
        </p:txBody>
      </p:sp>
    </p:spTree>
    <p:extLst>
      <p:ext uri="{BB962C8B-B14F-4D97-AF65-F5344CB8AC3E}">
        <p14:creationId xmlns:p14="http://schemas.microsoft.com/office/powerpoint/2010/main" val="2827719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69BCC7-AF6A-BE49-9107-48C24AD9EECF}" type="slidenum">
              <a:rPr lang="en-US" smtClean="0"/>
              <a:t>21</a:t>
            </a:fld>
            <a:endParaRPr lang="en-US"/>
          </a:p>
        </p:txBody>
      </p:sp>
    </p:spTree>
    <p:extLst>
      <p:ext uri="{BB962C8B-B14F-4D97-AF65-F5344CB8AC3E}">
        <p14:creationId xmlns:p14="http://schemas.microsoft.com/office/powerpoint/2010/main" val="168861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69BCC7-AF6A-BE49-9107-48C24AD9EECF}" type="slidenum">
              <a:rPr lang="en-US" smtClean="0"/>
              <a:t>24</a:t>
            </a:fld>
            <a:endParaRPr lang="en-US"/>
          </a:p>
        </p:txBody>
      </p:sp>
    </p:spTree>
    <p:extLst>
      <p:ext uri="{BB962C8B-B14F-4D97-AF65-F5344CB8AC3E}">
        <p14:creationId xmlns:p14="http://schemas.microsoft.com/office/powerpoint/2010/main" val="355868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BT NOTES | This is where you can find the tier and phase splits for the remaining 2020 calendar year. </a:t>
            </a:r>
          </a:p>
        </p:txBody>
      </p:sp>
      <p:sp>
        <p:nvSpPr>
          <p:cNvPr id="4" name="Slide Number Placeholder 3"/>
          <p:cNvSpPr>
            <a:spLocks noGrp="1"/>
          </p:cNvSpPr>
          <p:nvPr>
            <p:ph type="sldNum" sz="quarter" idx="5"/>
          </p:nvPr>
        </p:nvSpPr>
        <p:spPr/>
        <p:txBody>
          <a:bodyPr/>
          <a:lstStyle/>
          <a:p>
            <a:fld id="{8A69BCC7-AF6A-BE49-9107-48C24AD9EECF}" type="slidenum">
              <a:rPr lang="en-US" smtClean="0"/>
              <a:t>25</a:t>
            </a:fld>
            <a:endParaRPr lang="en-US"/>
          </a:p>
        </p:txBody>
      </p:sp>
    </p:spTree>
    <p:extLst>
      <p:ext uri="{BB962C8B-B14F-4D97-AF65-F5344CB8AC3E}">
        <p14:creationId xmlns:p14="http://schemas.microsoft.com/office/powerpoint/2010/main" val="766391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BT NOTES | </a:t>
            </a:r>
            <a:r>
              <a:rPr lang="en-US" u="sng">
                <a:hlinkClick r:id="rId3"/>
              </a:rPr>
              <a:t>https://metrovan.ridematch.info/rp2/Home/Home</a:t>
            </a:r>
            <a:endParaRPr lang="en-US">
              <a:cs typeface="Calibri"/>
            </a:endParaRPr>
          </a:p>
        </p:txBody>
      </p:sp>
      <p:sp>
        <p:nvSpPr>
          <p:cNvPr id="4" name="Slide Number Placeholder 3"/>
          <p:cNvSpPr>
            <a:spLocks noGrp="1"/>
          </p:cNvSpPr>
          <p:nvPr>
            <p:ph type="sldNum" sz="quarter" idx="5"/>
          </p:nvPr>
        </p:nvSpPr>
        <p:spPr/>
        <p:txBody>
          <a:bodyPr/>
          <a:lstStyle/>
          <a:p>
            <a:fld id="{8A69BCC7-AF6A-BE49-9107-48C24AD9EECF}" type="slidenum">
              <a:rPr lang="en-US" smtClean="0"/>
              <a:t>2</a:t>
            </a:fld>
            <a:endParaRPr lang="en-US"/>
          </a:p>
        </p:txBody>
      </p:sp>
    </p:spTree>
    <p:extLst>
      <p:ext uri="{BB962C8B-B14F-4D97-AF65-F5344CB8AC3E}">
        <p14:creationId xmlns:p14="http://schemas.microsoft.com/office/powerpoint/2010/main" val="3327359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“Set up Profile Next”</a:t>
            </a:r>
          </a:p>
        </p:txBody>
      </p:sp>
      <p:sp>
        <p:nvSpPr>
          <p:cNvPr id="4" name="Slide Number Placeholder 3"/>
          <p:cNvSpPr>
            <a:spLocks noGrp="1"/>
          </p:cNvSpPr>
          <p:nvPr>
            <p:ph type="sldNum" sz="quarter" idx="5"/>
          </p:nvPr>
        </p:nvSpPr>
        <p:spPr/>
        <p:txBody>
          <a:bodyPr/>
          <a:lstStyle/>
          <a:p>
            <a:fld id="{8A69BCC7-AF6A-BE49-9107-48C24AD9EECF}" type="slidenum">
              <a:rPr lang="en-US" smtClean="0"/>
              <a:t>5</a:t>
            </a:fld>
            <a:endParaRPr lang="en-US"/>
          </a:p>
        </p:txBody>
      </p:sp>
    </p:spTree>
    <p:extLst>
      <p:ext uri="{BB962C8B-B14F-4D97-AF65-F5344CB8AC3E}">
        <p14:creationId xmlns:p14="http://schemas.microsoft.com/office/powerpoint/2010/main" val="188078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“Set up Profile Next”</a:t>
            </a:r>
          </a:p>
        </p:txBody>
      </p:sp>
      <p:sp>
        <p:nvSpPr>
          <p:cNvPr id="4" name="Slide Number Placeholder 3"/>
          <p:cNvSpPr>
            <a:spLocks noGrp="1"/>
          </p:cNvSpPr>
          <p:nvPr>
            <p:ph type="sldNum" sz="quarter" idx="5"/>
          </p:nvPr>
        </p:nvSpPr>
        <p:spPr/>
        <p:txBody>
          <a:bodyPr/>
          <a:lstStyle/>
          <a:p>
            <a:fld id="{8A69BCC7-AF6A-BE49-9107-48C24AD9EECF}" type="slidenum">
              <a:rPr lang="en-US" smtClean="0"/>
              <a:t>6</a:t>
            </a:fld>
            <a:endParaRPr lang="en-US"/>
          </a:p>
        </p:txBody>
      </p:sp>
    </p:spTree>
    <p:extLst>
      <p:ext uri="{BB962C8B-B14F-4D97-AF65-F5344CB8AC3E}">
        <p14:creationId xmlns:p14="http://schemas.microsoft.com/office/powerpoint/2010/main" val="126671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“Set up Profile Next”</a:t>
            </a:r>
          </a:p>
        </p:txBody>
      </p:sp>
      <p:sp>
        <p:nvSpPr>
          <p:cNvPr id="4" name="Slide Number Placeholder 3"/>
          <p:cNvSpPr>
            <a:spLocks noGrp="1"/>
          </p:cNvSpPr>
          <p:nvPr>
            <p:ph type="sldNum" sz="quarter" idx="5"/>
          </p:nvPr>
        </p:nvSpPr>
        <p:spPr/>
        <p:txBody>
          <a:bodyPr/>
          <a:lstStyle/>
          <a:p>
            <a:fld id="{8A69BCC7-AF6A-BE49-9107-48C24AD9EECF}" type="slidenum">
              <a:rPr lang="en-US" smtClean="0"/>
              <a:t>7</a:t>
            </a:fld>
            <a:endParaRPr lang="en-US"/>
          </a:p>
        </p:txBody>
      </p:sp>
    </p:spTree>
    <p:extLst>
      <p:ext uri="{BB962C8B-B14F-4D97-AF65-F5344CB8AC3E}">
        <p14:creationId xmlns:p14="http://schemas.microsoft.com/office/powerpoint/2010/main" val="328387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BT NOTES | Explain this is the </a:t>
            </a:r>
            <a:r>
              <a:rPr lang="en-US" err="1">
                <a:cs typeface="Calibri"/>
              </a:rPr>
              <a:t>particpant</a:t>
            </a:r>
            <a:r>
              <a:rPr lang="en-US">
                <a:cs typeface="Calibri"/>
              </a:rPr>
              <a:t> perspective and that there is an alternative desktop view. </a:t>
            </a:r>
          </a:p>
        </p:txBody>
      </p:sp>
      <p:sp>
        <p:nvSpPr>
          <p:cNvPr id="4" name="Slide Number Placeholder 3"/>
          <p:cNvSpPr>
            <a:spLocks noGrp="1"/>
          </p:cNvSpPr>
          <p:nvPr>
            <p:ph type="sldNum" sz="quarter" idx="5"/>
          </p:nvPr>
        </p:nvSpPr>
        <p:spPr/>
        <p:txBody>
          <a:bodyPr/>
          <a:lstStyle/>
          <a:p>
            <a:fld id="{8A69BCC7-AF6A-BE49-9107-48C24AD9EECF}" type="slidenum">
              <a:rPr lang="en-US" smtClean="0"/>
              <a:t>12</a:t>
            </a:fld>
            <a:endParaRPr lang="en-US"/>
          </a:p>
        </p:txBody>
      </p:sp>
    </p:spTree>
    <p:extLst>
      <p:ext uri="{BB962C8B-B14F-4D97-AF65-F5344CB8AC3E}">
        <p14:creationId xmlns:p14="http://schemas.microsoft.com/office/powerpoint/2010/main" val="3681910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Less on applying, more on reporting </a:t>
            </a:r>
          </a:p>
          <a:p>
            <a:r>
              <a:rPr lang="en-US"/>
              <a:t>How to get to reporting, more step by step there, </a:t>
            </a:r>
          </a:p>
          <a:p>
            <a:r>
              <a:rPr lang="en-US"/>
              <a:t>Errors trip them up here </a:t>
            </a:r>
          </a:p>
          <a:p>
            <a:r>
              <a:rPr lang="en-US"/>
              <a:t>Take out 1 or 2 slides on applying </a:t>
            </a:r>
          </a:p>
        </p:txBody>
      </p:sp>
      <p:sp>
        <p:nvSpPr>
          <p:cNvPr id="4" name="Slide Number Placeholder 3"/>
          <p:cNvSpPr>
            <a:spLocks noGrp="1"/>
          </p:cNvSpPr>
          <p:nvPr>
            <p:ph type="sldNum" sz="quarter" idx="5"/>
          </p:nvPr>
        </p:nvSpPr>
        <p:spPr/>
        <p:txBody>
          <a:bodyPr/>
          <a:lstStyle/>
          <a:p>
            <a:fld id="{8A69BCC7-AF6A-BE49-9107-48C24AD9EECF}" type="slidenum">
              <a:rPr lang="en-US" smtClean="0"/>
              <a:t>15</a:t>
            </a:fld>
            <a:endParaRPr lang="en-US"/>
          </a:p>
        </p:txBody>
      </p:sp>
    </p:spTree>
    <p:extLst>
      <p:ext uri="{BB962C8B-B14F-4D97-AF65-F5344CB8AC3E}">
        <p14:creationId xmlns:p14="http://schemas.microsoft.com/office/powerpoint/2010/main" val="2609797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Mobile View </a:t>
            </a:r>
          </a:p>
        </p:txBody>
      </p:sp>
      <p:sp>
        <p:nvSpPr>
          <p:cNvPr id="4" name="Slide Number Placeholder 3"/>
          <p:cNvSpPr>
            <a:spLocks noGrp="1"/>
          </p:cNvSpPr>
          <p:nvPr>
            <p:ph type="sldNum" sz="quarter" idx="5"/>
          </p:nvPr>
        </p:nvSpPr>
        <p:spPr/>
        <p:txBody>
          <a:bodyPr/>
          <a:lstStyle/>
          <a:p>
            <a:fld id="{8A69BCC7-AF6A-BE49-9107-48C24AD9EECF}" type="slidenum">
              <a:rPr lang="en-US" smtClean="0"/>
              <a:t>16</a:t>
            </a:fld>
            <a:endParaRPr lang="en-US"/>
          </a:p>
        </p:txBody>
      </p:sp>
    </p:spTree>
    <p:extLst>
      <p:ext uri="{BB962C8B-B14F-4D97-AF65-F5344CB8AC3E}">
        <p14:creationId xmlns:p14="http://schemas.microsoft.com/office/powerpoint/2010/main" val="1325659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Mobile View</a:t>
            </a:r>
          </a:p>
        </p:txBody>
      </p:sp>
      <p:sp>
        <p:nvSpPr>
          <p:cNvPr id="4" name="Slide Number Placeholder 3"/>
          <p:cNvSpPr>
            <a:spLocks noGrp="1"/>
          </p:cNvSpPr>
          <p:nvPr>
            <p:ph type="sldNum" sz="quarter" idx="5"/>
          </p:nvPr>
        </p:nvSpPr>
        <p:spPr/>
        <p:txBody>
          <a:bodyPr/>
          <a:lstStyle/>
          <a:p>
            <a:fld id="{8A69BCC7-AF6A-BE49-9107-48C24AD9EECF}" type="slidenum">
              <a:rPr lang="en-US" smtClean="0"/>
              <a:t>17</a:t>
            </a:fld>
            <a:endParaRPr lang="en-US"/>
          </a:p>
        </p:txBody>
      </p:sp>
    </p:spTree>
    <p:extLst>
      <p:ext uri="{BB962C8B-B14F-4D97-AF65-F5344CB8AC3E}">
        <p14:creationId xmlns:p14="http://schemas.microsoft.com/office/powerpoint/2010/main" val="382431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file://localhost/Users/admin/Documents/Daniel's%20Comp/FY%202016/00_OPEN/16-1191_msc_Vanpool_Powerpoint_db/16-1191_sketches/comp%2001/backgrounds/16-1191_msc_vanpool_powerpoint_comp01_v3-01.png"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13FD-08AD-4D5E-8DAD-4913359022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B3C2BA-2A8F-4A29-B891-A638A4CC9D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088E049-4570-4C42-AD2D-853199F5D3C0}"/>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5" name="Footer Placeholder 4">
            <a:extLst>
              <a:ext uri="{FF2B5EF4-FFF2-40B4-BE49-F238E27FC236}">
                <a16:creationId xmlns:a16="http://schemas.microsoft.com/office/drawing/2014/main" id="{04F2EDCF-8139-4E99-9446-AA774A6D2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EB77F-AF20-44B7-B2F9-8EE2DC4973B4}"/>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246410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2568-2A74-4B15-9D32-014932A1A6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E91A33-E009-40EB-BEF4-B5E03F28FE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4CAA5-225B-4CF3-88D5-5E3474CF347F}"/>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5" name="Footer Placeholder 4">
            <a:extLst>
              <a:ext uri="{FF2B5EF4-FFF2-40B4-BE49-F238E27FC236}">
                <a16:creationId xmlns:a16="http://schemas.microsoft.com/office/drawing/2014/main" id="{6ACED7EF-23AA-4BA5-9FD6-952CCAECD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B70003-F44E-4306-A55E-0C84D3101EBA}"/>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3094938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8C542-F8C2-467C-8319-B890D2D83BA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D192D8-315C-41BB-A157-FE6A1FBC5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45C78-A47E-4FAA-B931-79A6AA11CFD1}"/>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5" name="Footer Placeholder 4">
            <a:extLst>
              <a:ext uri="{FF2B5EF4-FFF2-40B4-BE49-F238E27FC236}">
                <a16:creationId xmlns:a16="http://schemas.microsoft.com/office/drawing/2014/main" id="{D731F14D-24C5-4BC1-BF8A-F2D0D62E44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6C0A39-BEA6-43A0-817E-C16DCB2DB4FB}"/>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2778998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r:link="rId3">
            <a:lum/>
          </a:blip>
          <a:srcRect/>
          <a:stretch>
            <a:fillRect/>
          </a:stretch>
        </a:blipFill>
        <a:effectLst/>
      </p:bgPr>
    </p:bg>
    <p:spTree>
      <p:nvGrpSpPr>
        <p:cNvPr id="1" name=""/>
        <p:cNvGrpSpPr/>
        <p:nvPr/>
      </p:nvGrpSpPr>
      <p:grpSpPr>
        <a:xfrm>
          <a:off x="0" y="0"/>
          <a:ext cx="0" cy="0"/>
          <a:chOff x="0" y="0"/>
          <a:chExt cx="0" cy="0"/>
        </a:xfrm>
      </p:grpSpPr>
      <p:sp>
        <p:nvSpPr>
          <p:cNvPr id="8" name="Title Placeholder 6"/>
          <p:cNvSpPr>
            <a:spLocks noGrp="1"/>
          </p:cNvSpPr>
          <p:nvPr>
            <p:ph type="title"/>
          </p:nvPr>
        </p:nvSpPr>
        <p:spPr>
          <a:xfrm>
            <a:off x="1097280" y="2344651"/>
            <a:ext cx="10087555" cy="701731"/>
          </a:xfrm>
          <a:prstGeom prst="rect">
            <a:avLst/>
          </a:prstGeom>
        </p:spPr>
        <p:txBody>
          <a:bodyPr vert="horz" wrap="square" lIns="91440" tIns="45720" rIns="91440" bIns="45720" rtlCol="0" anchor="t" anchorCtr="0">
            <a:spAutoFit/>
          </a:bodyPr>
          <a:lstStyle/>
          <a:p>
            <a:r>
              <a:rPr lang="en-US"/>
              <a:t>Click to edit Master title style</a:t>
            </a:r>
          </a:p>
        </p:txBody>
      </p:sp>
    </p:spTree>
    <p:extLst>
      <p:ext uri="{BB962C8B-B14F-4D97-AF65-F5344CB8AC3E}">
        <p14:creationId xmlns:p14="http://schemas.microsoft.com/office/powerpoint/2010/main" val="1385322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65C74-622B-4E85-920D-C30FFA829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C0D932-AD95-4DA1-B3AD-836E8E4E03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D7B6D-4695-498A-971B-FA22EB1F30E4}"/>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5" name="Footer Placeholder 4">
            <a:extLst>
              <a:ext uri="{FF2B5EF4-FFF2-40B4-BE49-F238E27FC236}">
                <a16:creationId xmlns:a16="http://schemas.microsoft.com/office/drawing/2014/main" id="{1DFD5695-34C5-4AB5-8AD2-6D3841413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8D8FD7-4D54-47FA-92A9-F9766681C774}"/>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1492808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D731D-D9CC-4D79-ABB4-3D2D487EA7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61EFFD-0316-4218-A244-824A21BFA6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6800AB-22AA-434A-8E96-52DB2881420F}"/>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5" name="Footer Placeholder 4">
            <a:extLst>
              <a:ext uri="{FF2B5EF4-FFF2-40B4-BE49-F238E27FC236}">
                <a16:creationId xmlns:a16="http://schemas.microsoft.com/office/drawing/2014/main" id="{7629F00A-D1AC-4D40-ABB5-4EE922B1E3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EEF31-5B6A-4669-AEFF-BBA0E5E0EF0C}"/>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4188469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BD9B6-37D1-4AE6-8C92-1BC13D5692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9FB4B4-96D8-4525-B625-EA2CF470BA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78D3A6-CE67-4389-9EB0-C809C5C2E9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6E0CD5-0A94-443F-AC5C-C298E803FC20}"/>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6" name="Footer Placeholder 5">
            <a:extLst>
              <a:ext uri="{FF2B5EF4-FFF2-40B4-BE49-F238E27FC236}">
                <a16:creationId xmlns:a16="http://schemas.microsoft.com/office/drawing/2014/main" id="{38AD5D25-72B1-4647-BDF3-DD993FFB24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002D49-67DD-4378-B901-4EC3077DB9B9}"/>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189534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91DD-2AC7-463A-9101-899BE6C150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5A1122-F459-45ED-AECE-7C7FEE0CCE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CB4239-7842-440F-B8A1-53AB87C50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690250-94E6-4544-936A-4499452A09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3F60DE-134E-4689-86ED-49FACF2A8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E6DE96-933E-4F35-A576-E6DFB6D99D0A}"/>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8" name="Footer Placeholder 7">
            <a:extLst>
              <a:ext uri="{FF2B5EF4-FFF2-40B4-BE49-F238E27FC236}">
                <a16:creationId xmlns:a16="http://schemas.microsoft.com/office/drawing/2014/main" id="{32D7A421-F44C-48D2-9E35-F1CB0CC6EA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88B054-721C-4F31-B9DB-4DB33C9A1D0B}"/>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4041733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3EF9C-D303-4036-843C-6B23E0BDE0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46818D-FF33-49D6-90E1-3B7DE098F4BB}"/>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4" name="Footer Placeholder 3">
            <a:extLst>
              <a:ext uri="{FF2B5EF4-FFF2-40B4-BE49-F238E27FC236}">
                <a16:creationId xmlns:a16="http://schemas.microsoft.com/office/drawing/2014/main" id="{45846331-A5EC-4D80-873C-64DBBF272C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97EEDA-F81B-4E49-9F9F-A072A5016FEA}"/>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642809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81CB0D-1D4C-40D2-A8D1-67736D9E14B2}"/>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3" name="Footer Placeholder 2">
            <a:extLst>
              <a:ext uri="{FF2B5EF4-FFF2-40B4-BE49-F238E27FC236}">
                <a16:creationId xmlns:a16="http://schemas.microsoft.com/office/drawing/2014/main" id="{59D9DF47-BB6D-4E81-96AC-3B17A1DEF4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17F7FC-F26E-4A85-882B-976259EE8572}"/>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3939882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AFCC-FB04-46BB-B3D0-7308D8451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B7FF20-F4D4-400B-83EC-FE8BFE22B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28472-C281-4F24-A43C-96E72E2369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56056-2B3D-4CD6-A685-5E869D77C54E}"/>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6" name="Footer Placeholder 5">
            <a:extLst>
              <a:ext uri="{FF2B5EF4-FFF2-40B4-BE49-F238E27FC236}">
                <a16:creationId xmlns:a16="http://schemas.microsoft.com/office/drawing/2014/main" id="{6F7F040A-14DD-48E4-B2DB-BE1EC257B4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7F7D3D-EAF1-463E-8380-C88C156E90BB}"/>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1544365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65F9D-6106-45AA-AA02-2533A5AFB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F8BC388-D52A-478E-AE64-0321D698E4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30A669-60F5-49AB-AA3D-2EEF0C0FA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03D610-365D-42C2-B6B5-D66B813964F1}"/>
              </a:ext>
            </a:extLst>
          </p:cNvPr>
          <p:cNvSpPr>
            <a:spLocks noGrp="1"/>
          </p:cNvSpPr>
          <p:nvPr>
            <p:ph type="dt" sz="half" idx="10"/>
          </p:nvPr>
        </p:nvSpPr>
        <p:spPr/>
        <p:txBody>
          <a:bodyPr/>
          <a:lstStyle/>
          <a:p>
            <a:fld id="{5B7BE789-D5E9-4523-B245-AC3CAE7F0950}" type="datetimeFigureOut">
              <a:rPr lang="en-US" smtClean="0"/>
              <a:t>5/19/2023</a:t>
            </a:fld>
            <a:endParaRPr lang="en-US"/>
          </a:p>
        </p:txBody>
      </p:sp>
      <p:sp>
        <p:nvSpPr>
          <p:cNvPr id="6" name="Footer Placeholder 5">
            <a:extLst>
              <a:ext uri="{FF2B5EF4-FFF2-40B4-BE49-F238E27FC236}">
                <a16:creationId xmlns:a16="http://schemas.microsoft.com/office/drawing/2014/main" id="{F5825D5C-16F9-44CA-8C34-976F5F0D41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274296-CC60-4E68-9125-756A215464C9}"/>
              </a:ext>
            </a:extLst>
          </p:cNvPr>
          <p:cNvSpPr>
            <a:spLocks noGrp="1"/>
          </p:cNvSpPr>
          <p:nvPr>
            <p:ph type="sldNum" sz="quarter" idx="12"/>
          </p:nvPr>
        </p:nvSpPr>
        <p:spPr/>
        <p:txBody>
          <a:bodyPr/>
          <a:lstStyle/>
          <a:p>
            <a:fld id="{ED448FAB-B9A3-44CD-AB04-9E5173549789}" type="slidenum">
              <a:rPr lang="en-US" smtClean="0"/>
              <a:t>‹#›</a:t>
            </a:fld>
            <a:endParaRPr lang="en-US"/>
          </a:p>
        </p:txBody>
      </p:sp>
    </p:spTree>
    <p:extLst>
      <p:ext uri="{BB962C8B-B14F-4D97-AF65-F5344CB8AC3E}">
        <p14:creationId xmlns:p14="http://schemas.microsoft.com/office/powerpoint/2010/main" val="688588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809D33-F641-4662-8356-922D5C7E0F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1D4B8B-D95F-48D9-A389-CD45194ACD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CA1FB-C11E-4CB9-835F-AC2F8517B0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7BE789-D5E9-4523-B245-AC3CAE7F0950}" type="datetimeFigureOut">
              <a:rPr lang="en-US" smtClean="0"/>
              <a:t>5/19/2023</a:t>
            </a:fld>
            <a:endParaRPr lang="en-US"/>
          </a:p>
        </p:txBody>
      </p:sp>
      <p:sp>
        <p:nvSpPr>
          <p:cNvPr id="5" name="Footer Placeholder 4">
            <a:extLst>
              <a:ext uri="{FF2B5EF4-FFF2-40B4-BE49-F238E27FC236}">
                <a16:creationId xmlns:a16="http://schemas.microsoft.com/office/drawing/2014/main" id="{BF13787A-0BCF-4237-BE95-8C7D3727FA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783C28-44FB-4BC9-954B-A85BD6E00F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48FAB-B9A3-44CD-AB04-9E5173549789}" type="slidenum">
              <a:rPr lang="en-US" smtClean="0"/>
              <a:t>‹#›</a:t>
            </a:fld>
            <a:endParaRPr lang="en-US"/>
          </a:p>
        </p:txBody>
      </p:sp>
    </p:spTree>
    <p:extLst>
      <p:ext uri="{BB962C8B-B14F-4D97-AF65-F5344CB8AC3E}">
        <p14:creationId xmlns:p14="http://schemas.microsoft.com/office/powerpoint/2010/main" val="2425281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pn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mailto:vanpool@metro.net" TargetMode="External"/><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7762AA-518D-45B6-8BF0-037219313072}"/>
              </a:ext>
            </a:extLst>
          </p:cNvPr>
          <p:cNvSpPr/>
          <p:nvPr/>
        </p:nvSpPr>
        <p:spPr>
          <a:xfrm>
            <a:off x="478873" y="2156337"/>
            <a:ext cx="10319854" cy="769441"/>
          </a:xfrm>
          <a:prstGeom prst="rect">
            <a:avLst/>
          </a:prstGeom>
        </p:spPr>
        <p:txBody>
          <a:bodyPr wrap="square" lIns="91440" tIns="45720" rIns="91440" bIns="45720" anchor="t">
            <a:spAutoFit/>
          </a:bodyPr>
          <a:lstStyle/>
          <a:p>
            <a:pPr>
              <a:defRPr/>
            </a:pPr>
            <a:r>
              <a:rPr kumimoji="0" lang="en-US" sz="4400" b="0" i="0" u="none" strike="noStrike" kern="0" cap="none" spc="0" normalizeH="0" baseline="0" noProof="0">
                <a:ln>
                  <a:noFill/>
                </a:ln>
                <a:effectLst/>
                <a:uLnTx/>
                <a:uFillTx/>
                <a:latin typeface="ScalaSansLF-Bold"/>
              </a:rPr>
              <a:t>Metro Vanpool </a:t>
            </a:r>
            <a:r>
              <a:rPr lang="en-US" sz="4400" kern="0">
                <a:latin typeface="ScalaSansLF-Bold"/>
              </a:rPr>
              <a:t>Webinar + Q&amp;A Series</a:t>
            </a:r>
            <a:endParaRPr lang="en-US" sz="4400" b="0" i="0" u="none" strike="noStrike" kern="0" cap="none" spc="0" normalizeH="0" baseline="0" noProof="0">
              <a:ln>
                <a:noFill/>
              </a:ln>
              <a:effectLst/>
              <a:uLnTx/>
              <a:uFillTx/>
              <a:cs typeface="Calibri"/>
            </a:endParaRPr>
          </a:p>
        </p:txBody>
      </p:sp>
    </p:spTree>
    <p:extLst>
      <p:ext uri="{BB962C8B-B14F-4D97-AF65-F5344CB8AC3E}">
        <p14:creationId xmlns:p14="http://schemas.microsoft.com/office/powerpoint/2010/main" val="4119250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4D145D-DD90-4179-BF08-4F2A1814AAFD}"/>
              </a:ext>
            </a:extLst>
          </p:cNvPr>
          <p:cNvSpPr txBox="1">
            <a:spLocks/>
          </p:cNvSpPr>
          <p:nvPr/>
        </p:nvSpPr>
        <p:spPr>
          <a:xfrm>
            <a:off x="4072557" y="324206"/>
            <a:ext cx="4043083" cy="939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kern="0">
                <a:solidFill>
                  <a:schemeClr val="bg1"/>
                </a:solidFill>
                <a:latin typeface="ScalaSansLF-Bold"/>
              </a:rPr>
              <a:t>Reporting </a:t>
            </a:r>
            <a:endParaRPr lang="en-US" sz="4000" kern="0">
              <a:solidFill>
                <a:schemeClr val="bg1"/>
              </a:solidFill>
            </a:endParaRPr>
          </a:p>
        </p:txBody>
      </p:sp>
      <p:sp>
        <p:nvSpPr>
          <p:cNvPr id="9" name="Text Placeholder 4">
            <a:extLst>
              <a:ext uri="{FF2B5EF4-FFF2-40B4-BE49-F238E27FC236}">
                <a16:creationId xmlns:a16="http://schemas.microsoft.com/office/drawing/2014/main" id="{D775FB47-2996-4D0E-AB52-4D42AAD4E5CE}"/>
              </a:ext>
            </a:extLst>
          </p:cNvPr>
          <p:cNvSpPr txBox="1">
            <a:spLocks/>
          </p:cNvSpPr>
          <p:nvPr/>
        </p:nvSpPr>
        <p:spPr>
          <a:xfrm>
            <a:off x="304801" y="2161308"/>
            <a:ext cx="3292328" cy="3622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u="sng">
                <a:latin typeface="ScalaSansLF-Bold" panose="02000503060000020004" pitchFamily="2" charset="0"/>
              </a:rPr>
              <a:t>Step 2</a:t>
            </a:r>
            <a:endParaRPr lang="en-US" sz="4000"/>
          </a:p>
          <a:p>
            <a:endParaRPr lang="en-US"/>
          </a:p>
          <a:p>
            <a:endParaRPr lang="en-US"/>
          </a:p>
          <a:p>
            <a:r>
              <a:rPr lang="en-US" sz="2400">
                <a:latin typeface="ScalaSansLF-Bold" panose="02000503060000020004" pitchFamily="2" charset="0"/>
              </a:rPr>
              <a:t>Click New Report</a:t>
            </a:r>
          </a:p>
        </p:txBody>
      </p:sp>
      <p:grpSp>
        <p:nvGrpSpPr>
          <p:cNvPr id="13" name="Group 12">
            <a:extLst>
              <a:ext uri="{FF2B5EF4-FFF2-40B4-BE49-F238E27FC236}">
                <a16:creationId xmlns:a16="http://schemas.microsoft.com/office/drawing/2014/main" id="{23891D1F-A4C4-4CE6-A094-97FBB2E33DD5}"/>
              </a:ext>
            </a:extLst>
          </p:cNvPr>
          <p:cNvGrpSpPr/>
          <p:nvPr/>
        </p:nvGrpSpPr>
        <p:grpSpPr>
          <a:xfrm>
            <a:off x="3763384" y="2142717"/>
            <a:ext cx="7442346" cy="4359293"/>
            <a:chOff x="3763384" y="2142717"/>
            <a:chExt cx="7442346" cy="4359293"/>
          </a:xfrm>
        </p:grpSpPr>
        <p:grpSp>
          <p:nvGrpSpPr>
            <p:cNvPr id="11" name="Group 10">
              <a:extLst>
                <a:ext uri="{FF2B5EF4-FFF2-40B4-BE49-F238E27FC236}">
                  <a16:creationId xmlns:a16="http://schemas.microsoft.com/office/drawing/2014/main" id="{2D02E6FD-B90B-43EF-ACC7-EB25576A9293}"/>
                </a:ext>
              </a:extLst>
            </p:cNvPr>
            <p:cNvGrpSpPr/>
            <p:nvPr/>
          </p:nvGrpSpPr>
          <p:grpSpPr>
            <a:xfrm>
              <a:off x="3763384" y="2142717"/>
              <a:ext cx="7442346" cy="4359293"/>
              <a:chOff x="3763384" y="2142717"/>
              <a:chExt cx="7442346" cy="4359293"/>
            </a:xfrm>
          </p:grpSpPr>
          <p:pic>
            <p:nvPicPr>
              <p:cNvPr id="8" name="Picture 7" descr="A screenshot of a cell phone&#10;&#10;Description automatically generated">
                <a:extLst>
                  <a:ext uri="{FF2B5EF4-FFF2-40B4-BE49-F238E27FC236}">
                    <a16:creationId xmlns:a16="http://schemas.microsoft.com/office/drawing/2014/main" id="{0F50FCE0-36BC-42C2-AB81-A396FA5217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3384" y="2142717"/>
                <a:ext cx="7442346" cy="4359293"/>
              </a:xfrm>
              <a:prstGeom prst="rect">
                <a:avLst/>
              </a:prstGeom>
              <a:ln w="38100">
                <a:solidFill>
                  <a:schemeClr val="tx1"/>
                </a:solidFill>
              </a:ln>
            </p:spPr>
          </p:pic>
          <p:sp>
            <p:nvSpPr>
              <p:cNvPr id="10" name="Rectangle 9">
                <a:extLst>
                  <a:ext uri="{FF2B5EF4-FFF2-40B4-BE49-F238E27FC236}">
                    <a16:creationId xmlns:a16="http://schemas.microsoft.com/office/drawing/2014/main" id="{A1D61E72-2EB1-4694-8CF7-19EC6D600D74}"/>
                  </a:ext>
                </a:extLst>
              </p:cNvPr>
              <p:cNvSpPr/>
              <p:nvPr/>
            </p:nvSpPr>
            <p:spPr>
              <a:xfrm>
                <a:off x="6885710" y="2563091"/>
                <a:ext cx="762000" cy="55418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C23BEF7E-F09F-4960-B923-B13FDAE69367}"/>
                </a:ext>
              </a:extLst>
            </p:cNvPr>
            <p:cNvSpPr/>
            <p:nvPr/>
          </p:nvSpPr>
          <p:spPr>
            <a:xfrm>
              <a:off x="10122010" y="2161307"/>
              <a:ext cx="1031660" cy="295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857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4000"/>
          </a:stretch>
        </a:blipFill>
        <a:effectLst/>
      </p:bgPr>
    </p:bg>
    <p:spTree>
      <p:nvGrpSpPr>
        <p:cNvPr id="1" name=""/>
        <p:cNvGrpSpPr/>
        <p:nvPr/>
      </p:nvGrpSpPr>
      <p:grpSpPr>
        <a:xfrm>
          <a:off x="0" y="0"/>
          <a:ext cx="0" cy="0"/>
          <a:chOff x="0" y="0"/>
          <a:chExt cx="0" cy="0"/>
        </a:xfrm>
      </p:grpSpPr>
      <p:pic>
        <p:nvPicPr>
          <p:cNvPr id="9" name="Content Placeholder 8" descr="A close up of a map&#10;&#10;Description automatically generated">
            <a:extLst>
              <a:ext uri="{FF2B5EF4-FFF2-40B4-BE49-F238E27FC236}">
                <a16:creationId xmlns:a16="http://schemas.microsoft.com/office/drawing/2014/main" id="{DE4EFF96-07C8-44FF-A6DD-4D6E2EE9A01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74471" y="2052741"/>
            <a:ext cx="4847773" cy="4458295"/>
          </a:xfrm>
          <a:ln w="38100">
            <a:solidFill>
              <a:schemeClr val="tx1"/>
            </a:solidFill>
          </a:ln>
        </p:spPr>
      </p:pic>
      <p:sp>
        <p:nvSpPr>
          <p:cNvPr id="3" name="Title 2">
            <a:extLst>
              <a:ext uri="{FF2B5EF4-FFF2-40B4-BE49-F238E27FC236}">
                <a16:creationId xmlns:a16="http://schemas.microsoft.com/office/drawing/2014/main" id="{671386F9-78F4-48FD-8FBB-3C961BC26340}"/>
              </a:ext>
            </a:extLst>
          </p:cNvPr>
          <p:cNvSpPr>
            <a:spLocks noGrp="1"/>
          </p:cNvSpPr>
          <p:nvPr>
            <p:ph type="title"/>
          </p:nvPr>
        </p:nvSpPr>
        <p:spPr>
          <a:xfrm>
            <a:off x="281847" y="1540778"/>
            <a:ext cx="1734562" cy="738530"/>
          </a:xfrm>
        </p:spPr>
        <p:txBody>
          <a:bodyPr anchor="ctr">
            <a:normAutofit/>
          </a:bodyPr>
          <a:lstStyle/>
          <a:p>
            <a:r>
              <a:rPr lang="en-US" sz="4000" b="1" u="sng">
                <a:latin typeface="ScalaSansLF-Bold" panose="02000503060000020004" pitchFamily="2" charset="0"/>
              </a:rPr>
              <a:t>Step 3 </a:t>
            </a:r>
          </a:p>
        </p:txBody>
      </p:sp>
      <p:sp>
        <p:nvSpPr>
          <p:cNvPr id="5" name="Text Placeholder 4">
            <a:extLst>
              <a:ext uri="{FF2B5EF4-FFF2-40B4-BE49-F238E27FC236}">
                <a16:creationId xmlns:a16="http://schemas.microsoft.com/office/drawing/2014/main" id="{A0FC3549-C439-4421-A320-9E903AC99ACE}"/>
              </a:ext>
            </a:extLst>
          </p:cNvPr>
          <p:cNvSpPr>
            <a:spLocks noGrp="1"/>
          </p:cNvSpPr>
          <p:nvPr>
            <p:ph type="body" sz="half" idx="2"/>
          </p:nvPr>
        </p:nvSpPr>
        <p:spPr>
          <a:xfrm>
            <a:off x="1958946" y="1044142"/>
            <a:ext cx="4915525" cy="1649151"/>
          </a:xfrm>
        </p:spPr>
        <p:txBody>
          <a:bodyPr anchor="ctr">
            <a:normAutofit lnSpcReduction="10000"/>
          </a:bodyPr>
          <a:lstStyle/>
          <a:p>
            <a:endParaRPr lang="en-US"/>
          </a:p>
          <a:p>
            <a:endParaRPr lang="en-US"/>
          </a:p>
          <a:p>
            <a:r>
              <a:rPr lang="en-US" sz="2400">
                <a:latin typeface="ScalaSansLF-Bold" panose="02000503060000020004" pitchFamily="2" charset="0"/>
              </a:rPr>
              <a:t>Make sure all route and passenger information is correct. Then click Create</a:t>
            </a:r>
          </a:p>
          <a:p>
            <a:endParaRPr lang="en-US" sz="2400">
              <a:latin typeface="ScalaSansLF-Bold" panose="02000503060000020004" pitchFamily="2" charset="0"/>
            </a:endParaRPr>
          </a:p>
        </p:txBody>
      </p:sp>
      <p:sp>
        <p:nvSpPr>
          <p:cNvPr id="6" name="Rectangle 5">
            <a:extLst>
              <a:ext uri="{FF2B5EF4-FFF2-40B4-BE49-F238E27FC236}">
                <a16:creationId xmlns:a16="http://schemas.microsoft.com/office/drawing/2014/main" id="{4D0FF028-1BA7-4DAE-9583-C8B004F7D16E}"/>
              </a:ext>
            </a:extLst>
          </p:cNvPr>
          <p:cNvSpPr/>
          <p:nvPr/>
        </p:nvSpPr>
        <p:spPr>
          <a:xfrm>
            <a:off x="8795833" y="6217658"/>
            <a:ext cx="1005048" cy="29337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69C3E81D-8D78-4A29-AE37-2F4A05DD64DB}"/>
              </a:ext>
            </a:extLst>
          </p:cNvPr>
          <p:cNvSpPr txBox="1">
            <a:spLocks/>
          </p:cNvSpPr>
          <p:nvPr/>
        </p:nvSpPr>
        <p:spPr>
          <a:xfrm>
            <a:off x="3956016" y="216630"/>
            <a:ext cx="4285130" cy="939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kern="0">
                <a:solidFill>
                  <a:schemeClr val="bg1"/>
                </a:solidFill>
                <a:latin typeface="ScalaSansLF-Bold"/>
              </a:rPr>
              <a:t>Reporting </a:t>
            </a:r>
            <a:endParaRPr lang="en-US" sz="4000" kern="0">
              <a:solidFill>
                <a:schemeClr val="bg1"/>
              </a:solidFill>
            </a:endParaRPr>
          </a:p>
        </p:txBody>
      </p:sp>
      <p:pic>
        <p:nvPicPr>
          <p:cNvPr id="7" name="Content Placeholder 9" descr="A screenshot of a cell phone&#10;&#10;Description automatically generated">
            <a:extLst>
              <a:ext uri="{FF2B5EF4-FFF2-40B4-BE49-F238E27FC236}">
                <a16:creationId xmlns:a16="http://schemas.microsoft.com/office/drawing/2014/main" id="{92C0E002-A0F0-425F-A768-C2F311D169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925" y="2581393"/>
            <a:ext cx="5539839" cy="3400992"/>
          </a:xfrm>
          <a:prstGeom prst="rect">
            <a:avLst/>
          </a:prstGeom>
          <a:ln w="38100">
            <a:solidFill>
              <a:schemeClr val="tx1"/>
            </a:solidFill>
          </a:ln>
        </p:spPr>
      </p:pic>
    </p:spTree>
    <p:extLst>
      <p:ext uri="{BB962C8B-B14F-4D97-AF65-F5344CB8AC3E}">
        <p14:creationId xmlns:p14="http://schemas.microsoft.com/office/powerpoint/2010/main" val="4018319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53A64-3E85-4229-98CD-B1FB10E157D2}"/>
              </a:ext>
            </a:extLst>
          </p:cNvPr>
          <p:cNvSpPr>
            <a:spLocks noGrp="1"/>
          </p:cNvSpPr>
          <p:nvPr>
            <p:ph type="title"/>
          </p:nvPr>
        </p:nvSpPr>
        <p:spPr>
          <a:xfrm>
            <a:off x="839787" y="1828800"/>
            <a:ext cx="3932237" cy="1600200"/>
          </a:xfrm>
        </p:spPr>
        <p:txBody>
          <a:bodyPr>
            <a:normAutofit/>
          </a:bodyPr>
          <a:lstStyle/>
          <a:p>
            <a:r>
              <a:rPr lang="en-US" sz="4000" b="1" u="sng">
                <a:latin typeface="ScalaSansLF-Bold" panose="02000503060000020004" pitchFamily="2" charset="0"/>
              </a:rPr>
              <a:t>Step 4</a:t>
            </a:r>
          </a:p>
        </p:txBody>
      </p:sp>
      <p:pic>
        <p:nvPicPr>
          <p:cNvPr id="6" name="Content Placeholder 5" descr="A screenshot of a cell phone&#10;&#10;Description automatically generated">
            <a:extLst>
              <a:ext uri="{FF2B5EF4-FFF2-40B4-BE49-F238E27FC236}">
                <a16:creationId xmlns:a16="http://schemas.microsoft.com/office/drawing/2014/main" id="{8FF38902-BA2A-48D0-97E4-FBF64129427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46915" y="2067189"/>
            <a:ext cx="5842861" cy="4538323"/>
          </a:xfrm>
          <a:ln w="38100">
            <a:solidFill>
              <a:schemeClr val="tx1"/>
            </a:solidFill>
          </a:ln>
        </p:spPr>
      </p:pic>
      <p:sp>
        <p:nvSpPr>
          <p:cNvPr id="4" name="Text Placeholder 3">
            <a:extLst>
              <a:ext uri="{FF2B5EF4-FFF2-40B4-BE49-F238E27FC236}">
                <a16:creationId xmlns:a16="http://schemas.microsoft.com/office/drawing/2014/main" id="{0778AC95-674F-47FD-9717-C3A8E677B1FB}"/>
              </a:ext>
            </a:extLst>
          </p:cNvPr>
          <p:cNvSpPr>
            <a:spLocks noGrp="1"/>
          </p:cNvSpPr>
          <p:nvPr>
            <p:ph type="body" sz="half" idx="2"/>
          </p:nvPr>
        </p:nvSpPr>
        <p:spPr>
          <a:xfrm>
            <a:off x="839786" y="3484295"/>
            <a:ext cx="3932237" cy="1704109"/>
          </a:xfrm>
        </p:spPr>
        <p:txBody>
          <a:bodyPr>
            <a:normAutofit fontScale="92500" lnSpcReduction="20000"/>
          </a:bodyPr>
          <a:lstStyle/>
          <a:p>
            <a:endParaRPr lang="en-US" sz="2400"/>
          </a:p>
          <a:p>
            <a:endParaRPr lang="en-US" sz="2400"/>
          </a:p>
          <a:p>
            <a:r>
              <a:rPr lang="en-US" sz="2400">
                <a:latin typeface="ScalaSansLF-Bold" panose="02000503060000020004" pitchFamily="2" charset="0"/>
              </a:rPr>
              <a:t>Select the first day of operation</a:t>
            </a:r>
          </a:p>
          <a:p>
            <a:r>
              <a:rPr lang="en-US" sz="2400">
                <a:latin typeface="ScalaSansLF-Bold" panose="02000503060000020004" pitchFamily="2" charset="0"/>
              </a:rPr>
              <a:t>(Then you just go day by day each day the van operates) </a:t>
            </a:r>
          </a:p>
        </p:txBody>
      </p:sp>
      <p:sp>
        <p:nvSpPr>
          <p:cNvPr id="8" name="Title 1">
            <a:extLst>
              <a:ext uri="{FF2B5EF4-FFF2-40B4-BE49-F238E27FC236}">
                <a16:creationId xmlns:a16="http://schemas.microsoft.com/office/drawing/2014/main" id="{7C80CA00-4B7A-4D70-AA99-A5D964617F7E}"/>
              </a:ext>
            </a:extLst>
          </p:cNvPr>
          <p:cNvSpPr txBox="1">
            <a:spLocks/>
          </p:cNvSpPr>
          <p:nvPr/>
        </p:nvSpPr>
        <p:spPr>
          <a:xfrm>
            <a:off x="4135310" y="252488"/>
            <a:ext cx="3926542" cy="939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kern="0">
                <a:solidFill>
                  <a:schemeClr val="bg1"/>
                </a:solidFill>
                <a:latin typeface="ScalaSansLF-Bold"/>
              </a:rPr>
              <a:t>Reporting </a:t>
            </a:r>
            <a:endParaRPr lang="en-US" sz="4000" kern="0">
              <a:solidFill>
                <a:schemeClr val="bg1"/>
              </a:solidFill>
            </a:endParaRPr>
          </a:p>
        </p:txBody>
      </p:sp>
    </p:spTree>
    <p:extLst>
      <p:ext uri="{BB962C8B-B14F-4D97-AF65-F5344CB8AC3E}">
        <p14:creationId xmlns:p14="http://schemas.microsoft.com/office/powerpoint/2010/main" val="444094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9BD6-8F18-49FF-AAAA-B3CA2DFAB0DB}"/>
              </a:ext>
            </a:extLst>
          </p:cNvPr>
          <p:cNvSpPr>
            <a:spLocks noGrp="1"/>
          </p:cNvSpPr>
          <p:nvPr>
            <p:ph type="title"/>
          </p:nvPr>
        </p:nvSpPr>
        <p:spPr>
          <a:xfrm>
            <a:off x="839786" y="1828800"/>
            <a:ext cx="3932237" cy="1600200"/>
          </a:xfrm>
        </p:spPr>
        <p:txBody>
          <a:bodyPr>
            <a:normAutofit/>
          </a:bodyPr>
          <a:lstStyle/>
          <a:p>
            <a:r>
              <a:rPr lang="en-US" sz="4000" b="1" u="sng">
                <a:latin typeface="ScalaSansLF-Bold" panose="02000503060000020004" pitchFamily="2" charset="0"/>
              </a:rPr>
              <a:t>Step 5</a:t>
            </a:r>
          </a:p>
        </p:txBody>
      </p:sp>
      <p:pic>
        <p:nvPicPr>
          <p:cNvPr id="6" name="Content Placeholder 5" descr="A screenshot of a cell phone&#10;&#10;Description automatically generated">
            <a:extLst>
              <a:ext uri="{FF2B5EF4-FFF2-40B4-BE49-F238E27FC236}">
                <a16:creationId xmlns:a16="http://schemas.microsoft.com/office/drawing/2014/main" id="{9799F3AC-0165-4684-AF86-BAE740917E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72592" y="1968245"/>
            <a:ext cx="5631205" cy="4800503"/>
          </a:xfrm>
          <a:blipFill>
            <a:blip r:embed="rId4"/>
            <a:tile tx="0" ty="0" sx="100000" sy="100000" flip="none" algn="tl"/>
          </a:blipFill>
          <a:ln w="38100">
            <a:solidFill>
              <a:schemeClr val="tx1"/>
            </a:solidFill>
          </a:ln>
        </p:spPr>
      </p:pic>
      <p:sp>
        <p:nvSpPr>
          <p:cNvPr id="4" name="Text Placeholder 3">
            <a:extLst>
              <a:ext uri="{FF2B5EF4-FFF2-40B4-BE49-F238E27FC236}">
                <a16:creationId xmlns:a16="http://schemas.microsoft.com/office/drawing/2014/main" id="{58E5E548-59E9-4A7A-8648-FF816E2AA858}"/>
              </a:ext>
            </a:extLst>
          </p:cNvPr>
          <p:cNvSpPr>
            <a:spLocks noGrp="1"/>
          </p:cNvSpPr>
          <p:nvPr>
            <p:ph type="body" sz="half" idx="2"/>
          </p:nvPr>
        </p:nvSpPr>
        <p:spPr>
          <a:xfrm>
            <a:off x="839785" y="3429000"/>
            <a:ext cx="3932237" cy="1997990"/>
          </a:xfrm>
        </p:spPr>
        <p:txBody>
          <a:bodyPr>
            <a:normAutofit/>
          </a:bodyPr>
          <a:lstStyle/>
          <a:p>
            <a:endParaRPr lang="en-US" sz="2400"/>
          </a:p>
          <a:p>
            <a:endParaRPr lang="en-US" sz="2400">
              <a:latin typeface="ScalaSansLF-Bold" panose="02000503060000020004" pitchFamily="2" charset="0"/>
            </a:endParaRPr>
          </a:p>
          <a:p>
            <a:r>
              <a:rPr lang="en-US" sz="2400">
                <a:latin typeface="ScalaSansLF-Bold" panose="02000503060000020004" pitchFamily="2" charset="0"/>
              </a:rPr>
              <a:t>Fill in each required field </a:t>
            </a:r>
          </a:p>
          <a:p>
            <a:r>
              <a:rPr lang="en-US" sz="2400">
                <a:latin typeface="ScalaSansLF-Bold" panose="02000503060000020004" pitchFamily="2" charset="0"/>
              </a:rPr>
              <a:t>Check who rode in/out </a:t>
            </a:r>
          </a:p>
        </p:txBody>
      </p:sp>
      <p:sp>
        <p:nvSpPr>
          <p:cNvPr id="8" name="Title 1">
            <a:extLst>
              <a:ext uri="{FF2B5EF4-FFF2-40B4-BE49-F238E27FC236}">
                <a16:creationId xmlns:a16="http://schemas.microsoft.com/office/drawing/2014/main" id="{C5F97B26-26A1-42A9-BCA4-AE7B26A92F58}"/>
              </a:ext>
            </a:extLst>
          </p:cNvPr>
          <p:cNvSpPr txBox="1">
            <a:spLocks/>
          </p:cNvSpPr>
          <p:nvPr/>
        </p:nvSpPr>
        <p:spPr>
          <a:xfrm>
            <a:off x="4090487" y="243524"/>
            <a:ext cx="4007224" cy="939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kern="0">
                <a:solidFill>
                  <a:schemeClr val="bg1"/>
                </a:solidFill>
                <a:latin typeface="ScalaSansLF-Bold"/>
              </a:rPr>
              <a:t>Reporting </a:t>
            </a:r>
            <a:endParaRPr lang="en-US" sz="4000" kern="0">
              <a:solidFill>
                <a:schemeClr val="bg1"/>
              </a:solidFill>
            </a:endParaRPr>
          </a:p>
        </p:txBody>
      </p:sp>
    </p:spTree>
    <p:extLst>
      <p:ext uri="{BB962C8B-B14F-4D97-AF65-F5344CB8AC3E}">
        <p14:creationId xmlns:p14="http://schemas.microsoft.com/office/powerpoint/2010/main" val="2539227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32398-2BA5-43E1-9756-933194CBF829}"/>
              </a:ext>
            </a:extLst>
          </p:cNvPr>
          <p:cNvSpPr>
            <a:spLocks noGrp="1"/>
          </p:cNvSpPr>
          <p:nvPr>
            <p:ph type="title"/>
          </p:nvPr>
        </p:nvSpPr>
        <p:spPr>
          <a:xfrm>
            <a:off x="839788" y="1569822"/>
            <a:ext cx="3932237" cy="1600200"/>
          </a:xfrm>
        </p:spPr>
        <p:txBody>
          <a:bodyPr>
            <a:normAutofit/>
          </a:bodyPr>
          <a:lstStyle/>
          <a:p>
            <a:r>
              <a:rPr lang="en-US" sz="4000" b="1" u="sng">
                <a:latin typeface="ScalaSansLF-Bold" panose="02000503060000020004" pitchFamily="2" charset="0"/>
              </a:rPr>
              <a:t>Step 6</a:t>
            </a:r>
          </a:p>
        </p:txBody>
      </p:sp>
      <p:pic>
        <p:nvPicPr>
          <p:cNvPr id="6" name="Content Placeholder 5" descr="A screenshot of a cell phone&#10;&#10;Description automatically generated">
            <a:extLst>
              <a:ext uri="{FF2B5EF4-FFF2-40B4-BE49-F238E27FC236}">
                <a16:creationId xmlns:a16="http://schemas.microsoft.com/office/drawing/2014/main" id="{C4ADDBBD-BD7F-4060-B886-D235C85E80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80012" y="2994225"/>
            <a:ext cx="6172200" cy="2108630"/>
          </a:xfrm>
          <a:ln w="38100">
            <a:solidFill>
              <a:schemeClr val="tx1"/>
            </a:solidFill>
          </a:ln>
        </p:spPr>
      </p:pic>
      <p:sp>
        <p:nvSpPr>
          <p:cNvPr id="4" name="Text Placeholder 3">
            <a:extLst>
              <a:ext uri="{FF2B5EF4-FFF2-40B4-BE49-F238E27FC236}">
                <a16:creationId xmlns:a16="http://schemas.microsoft.com/office/drawing/2014/main" id="{007CDB5A-A499-4523-8A42-FDDB56CE166A}"/>
              </a:ext>
            </a:extLst>
          </p:cNvPr>
          <p:cNvSpPr>
            <a:spLocks noGrp="1"/>
          </p:cNvSpPr>
          <p:nvPr>
            <p:ph type="body" sz="half" idx="2"/>
          </p:nvPr>
        </p:nvSpPr>
        <p:spPr>
          <a:xfrm>
            <a:off x="839787" y="3170022"/>
            <a:ext cx="3932237" cy="1600200"/>
          </a:xfrm>
        </p:spPr>
        <p:txBody>
          <a:bodyPr>
            <a:normAutofit lnSpcReduction="10000"/>
          </a:bodyPr>
          <a:lstStyle/>
          <a:p>
            <a:endParaRPr lang="en-US" sz="2400"/>
          </a:p>
          <a:p>
            <a:endParaRPr lang="en-US" sz="2400"/>
          </a:p>
          <a:p>
            <a:r>
              <a:rPr lang="en-US" sz="2400">
                <a:latin typeface="ScalaSansLF-Bold" panose="02000503060000020004" pitchFamily="2" charset="0"/>
              </a:rPr>
              <a:t>Input expense and indicate expense type </a:t>
            </a:r>
          </a:p>
          <a:p>
            <a:endParaRPr lang="en-US"/>
          </a:p>
        </p:txBody>
      </p:sp>
      <p:sp>
        <p:nvSpPr>
          <p:cNvPr id="7" name="Rectangle 6">
            <a:extLst>
              <a:ext uri="{FF2B5EF4-FFF2-40B4-BE49-F238E27FC236}">
                <a16:creationId xmlns:a16="http://schemas.microsoft.com/office/drawing/2014/main" id="{C5662695-FB1F-4745-9A35-3E656A350CEF}"/>
              </a:ext>
            </a:extLst>
          </p:cNvPr>
          <p:cNvSpPr/>
          <p:nvPr/>
        </p:nvSpPr>
        <p:spPr>
          <a:xfrm>
            <a:off x="5714225" y="2994225"/>
            <a:ext cx="2116183" cy="128817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189D967E-4CFD-4FB6-B9A9-3B81C446E120}"/>
              </a:ext>
            </a:extLst>
          </p:cNvPr>
          <p:cNvSpPr txBox="1">
            <a:spLocks/>
          </p:cNvSpPr>
          <p:nvPr/>
        </p:nvSpPr>
        <p:spPr>
          <a:xfrm>
            <a:off x="4108416" y="431783"/>
            <a:ext cx="3980330" cy="939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kern="0">
                <a:solidFill>
                  <a:schemeClr val="bg1"/>
                </a:solidFill>
                <a:latin typeface="ScalaSansLF-Bold"/>
              </a:rPr>
              <a:t>Reporting </a:t>
            </a:r>
            <a:endParaRPr lang="en-US" sz="4000" kern="0">
              <a:solidFill>
                <a:schemeClr val="bg1"/>
              </a:solidFill>
            </a:endParaRPr>
          </a:p>
        </p:txBody>
      </p:sp>
    </p:spTree>
    <p:extLst>
      <p:ext uri="{BB962C8B-B14F-4D97-AF65-F5344CB8AC3E}">
        <p14:creationId xmlns:p14="http://schemas.microsoft.com/office/powerpoint/2010/main" val="3026534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E4D8F-665C-42FD-912B-621EDBA835D0}"/>
              </a:ext>
            </a:extLst>
          </p:cNvPr>
          <p:cNvSpPr>
            <a:spLocks noGrp="1"/>
          </p:cNvSpPr>
          <p:nvPr>
            <p:ph type="title"/>
          </p:nvPr>
        </p:nvSpPr>
        <p:spPr>
          <a:xfrm>
            <a:off x="561509" y="2075088"/>
            <a:ext cx="1906589" cy="663337"/>
          </a:xfrm>
        </p:spPr>
        <p:txBody>
          <a:bodyPr>
            <a:normAutofit/>
          </a:bodyPr>
          <a:lstStyle/>
          <a:p>
            <a:r>
              <a:rPr lang="en-US" sz="4000" b="1" u="sng">
                <a:latin typeface="ScalaSansLF-Bold" panose="02000503060000020004" pitchFamily="2" charset="0"/>
              </a:rPr>
              <a:t>Step 7</a:t>
            </a:r>
          </a:p>
        </p:txBody>
      </p:sp>
      <p:pic>
        <p:nvPicPr>
          <p:cNvPr id="6" name="Content Placeholder 5" descr="A screenshot of a cell phone&#10;&#10;Description automatically generated">
            <a:extLst>
              <a:ext uri="{FF2B5EF4-FFF2-40B4-BE49-F238E27FC236}">
                <a16:creationId xmlns:a16="http://schemas.microsoft.com/office/drawing/2014/main" id="{220C2147-0A4A-407B-886C-26EB84CF4F8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36169" y="2130294"/>
            <a:ext cx="7323339" cy="2107593"/>
          </a:xfrm>
          <a:ln w="38100">
            <a:solidFill>
              <a:schemeClr val="tx1"/>
            </a:solidFill>
          </a:ln>
        </p:spPr>
      </p:pic>
      <p:sp>
        <p:nvSpPr>
          <p:cNvPr id="4" name="Text Placeholder 3">
            <a:extLst>
              <a:ext uri="{FF2B5EF4-FFF2-40B4-BE49-F238E27FC236}">
                <a16:creationId xmlns:a16="http://schemas.microsoft.com/office/drawing/2014/main" id="{0C5CC280-C866-40C8-93C9-883B8FCBD247}"/>
              </a:ext>
            </a:extLst>
          </p:cNvPr>
          <p:cNvSpPr>
            <a:spLocks noGrp="1"/>
          </p:cNvSpPr>
          <p:nvPr>
            <p:ph type="body" sz="half" idx="2"/>
          </p:nvPr>
        </p:nvSpPr>
        <p:spPr>
          <a:xfrm>
            <a:off x="561509" y="2851009"/>
            <a:ext cx="3932237" cy="1155981"/>
          </a:xfrm>
        </p:spPr>
        <p:txBody>
          <a:bodyPr anchor="ctr">
            <a:normAutofit/>
          </a:bodyPr>
          <a:lstStyle/>
          <a:p>
            <a:r>
              <a:rPr lang="en-US" sz="2400">
                <a:latin typeface="ScalaSansLF-Bold" panose="02000503060000020004" pitchFamily="2" charset="0"/>
              </a:rPr>
              <a:t>Input ending odometer reading</a:t>
            </a:r>
          </a:p>
        </p:txBody>
      </p:sp>
      <p:sp>
        <p:nvSpPr>
          <p:cNvPr id="8" name="Title 1">
            <a:extLst>
              <a:ext uri="{FF2B5EF4-FFF2-40B4-BE49-F238E27FC236}">
                <a16:creationId xmlns:a16="http://schemas.microsoft.com/office/drawing/2014/main" id="{CB2EECAF-36F2-489F-98B5-AE2621287F89}"/>
              </a:ext>
            </a:extLst>
          </p:cNvPr>
          <p:cNvSpPr txBox="1">
            <a:spLocks/>
          </p:cNvSpPr>
          <p:nvPr/>
        </p:nvSpPr>
        <p:spPr>
          <a:xfrm>
            <a:off x="561509" y="4097918"/>
            <a:ext cx="1906589" cy="6633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4000" b="1" u="sng">
                <a:latin typeface="ScalaSansLF-Bold" panose="02000503060000020004" pitchFamily="2" charset="0"/>
              </a:rPr>
              <a:t>Step 8</a:t>
            </a:r>
          </a:p>
        </p:txBody>
      </p:sp>
      <p:sp>
        <p:nvSpPr>
          <p:cNvPr id="9" name="Text Placeholder 3">
            <a:extLst>
              <a:ext uri="{FF2B5EF4-FFF2-40B4-BE49-F238E27FC236}">
                <a16:creationId xmlns:a16="http://schemas.microsoft.com/office/drawing/2014/main" id="{9B84951F-2CDE-4777-B3EC-E49A31F61CD1}"/>
              </a:ext>
            </a:extLst>
          </p:cNvPr>
          <p:cNvSpPr txBox="1">
            <a:spLocks/>
          </p:cNvSpPr>
          <p:nvPr/>
        </p:nvSpPr>
        <p:spPr>
          <a:xfrm>
            <a:off x="501980" y="4560096"/>
            <a:ext cx="3932237" cy="1353877"/>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endParaRPr lang="en-US" sz="2400"/>
          </a:p>
          <a:p>
            <a:endParaRPr lang="en-US" sz="2400"/>
          </a:p>
          <a:p>
            <a:r>
              <a:rPr lang="en-US" sz="5100" b="1"/>
              <a:t>Click submit once you see that all information is correct</a:t>
            </a:r>
          </a:p>
        </p:txBody>
      </p:sp>
      <p:pic>
        <p:nvPicPr>
          <p:cNvPr id="11" name="Content Placeholder 5">
            <a:extLst>
              <a:ext uri="{FF2B5EF4-FFF2-40B4-BE49-F238E27FC236}">
                <a16:creationId xmlns:a16="http://schemas.microsoft.com/office/drawing/2014/main" id="{1A88DDAB-DBB7-42AC-8070-6F6BB6E1A19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636169" y="4652401"/>
            <a:ext cx="7386217" cy="1971040"/>
          </a:xfrm>
          <a:prstGeom prst="rect">
            <a:avLst/>
          </a:prstGeom>
          <a:ln w="38100">
            <a:solidFill>
              <a:schemeClr val="tx1"/>
            </a:solidFill>
          </a:ln>
        </p:spPr>
      </p:pic>
      <p:sp>
        <p:nvSpPr>
          <p:cNvPr id="12" name="Title 1">
            <a:extLst>
              <a:ext uri="{FF2B5EF4-FFF2-40B4-BE49-F238E27FC236}">
                <a16:creationId xmlns:a16="http://schemas.microsoft.com/office/drawing/2014/main" id="{64853943-F923-4FDA-9735-B14E27A338B9}"/>
              </a:ext>
            </a:extLst>
          </p:cNvPr>
          <p:cNvSpPr txBox="1">
            <a:spLocks/>
          </p:cNvSpPr>
          <p:nvPr/>
        </p:nvSpPr>
        <p:spPr>
          <a:xfrm>
            <a:off x="4126345" y="234559"/>
            <a:ext cx="3935507" cy="939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kern="0">
                <a:solidFill>
                  <a:schemeClr val="bg1"/>
                </a:solidFill>
                <a:latin typeface="ScalaSansLF-Bold"/>
              </a:rPr>
              <a:t>Reporting</a:t>
            </a:r>
            <a:endParaRPr lang="en-US" sz="4000" kern="0">
              <a:solidFill>
                <a:schemeClr val="bg1"/>
              </a:solidFill>
            </a:endParaRPr>
          </a:p>
        </p:txBody>
      </p:sp>
    </p:spTree>
    <p:extLst>
      <p:ext uri="{BB962C8B-B14F-4D97-AF65-F5344CB8AC3E}">
        <p14:creationId xmlns:p14="http://schemas.microsoft.com/office/powerpoint/2010/main" val="21017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C82A-E937-4B40-94B6-0FBFE37800A4}"/>
              </a:ext>
            </a:extLst>
          </p:cNvPr>
          <p:cNvSpPr>
            <a:spLocks noGrp="1"/>
          </p:cNvSpPr>
          <p:nvPr>
            <p:ph type="title"/>
          </p:nvPr>
        </p:nvSpPr>
        <p:spPr>
          <a:xfrm>
            <a:off x="2221201" y="86571"/>
            <a:ext cx="7745506" cy="1074552"/>
          </a:xfrm>
        </p:spPr>
        <p:txBody>
          <a:bodyPr>
            <a:normAutofit/>
          </a:bodyPr>
          <a:lstStyle/>
          <a:p>
            <a:r>
              <a:rPr lang="en-US" sz="4000">
                <a:solidFill>
                  <a:schemeClr val="bg1"/>
                </a:solidFill>
                <a:latin typeface="ScalaSansLF-Bold"/>
              </a:rPr>
              <a:t>Updating Passenger Lists</a:t>
            </a:r>
          </a:p>
        </p:txBody>
      </p:sp>
      <p:pic>
        <p:nvPicPr>
          <p:cNvPr id="3" name="Picture 2">
            <a:extLst>
              <a:ext uri="{FF2B5EF4-FFF2-40B4-BE49-F238E27FC236}">
                <a16:creationId xmlns:a16="http://schemas.microsoft.com/office/drawing/2014/main" id="{6876A58B-D1AB-4738-AE31-45569CD5AB0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02349" y="1696375"/>
            <a:ext cx="2354709" cy="4323278"/>
          </a:xfrm>
          <a:prstGeom prst="rect">
            <a:avLst/>
          </a:prstGeom>
        </p:spPr>
      </p:pic>
      <p:sp>
        <p:nvSpPr>
          <p:cNvPr id="4" name="Rectangle 3">
            <a:extLst>
              <a:ext uri="{FF2B5EF4-FFF2-40B4-BE49-F238E27FC236}">
                <a16:creationId xmlns:a16="http://schemas.microsoft.com/office/drawing/2014/main" id="{4D96F0D6-F43B-4919-AA39-D180671EF576}"/>
              </a:ext>
            </a:extLst>
          </p:cNvPr>
          <p:cNvSpPr/>
          <p:nvPr/>
        </p:nvSpPr>
        <p:spPr>
          <a:xfrm>
            <a:off x="2088195" y="4881135"/>
            <a:ext cx="847509" cy="887204"/>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56BB32-0C43-45C0-8441-2A3207F72E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841347" y="2391292"/>
            <a:ext cx="4833295" cy="2933445"/>
          </a:xfrm>
          <a:prstGeom prst="rect">
            <a:avLst/>
          </a:prstGeom>
        </p:spPr>
      </p:pic>
      <p:sp>
        <p:nvSpPr>
          <p:cNvPr id="6" name="TextBox 5">
            <a:extLst>
              <a:ext uri="{FF2B5EF4-FFF2-40B4-BE49-F238E27FC236}">
                <a16:creationId xmlns:a16="http://schemas.microsoft.com/office/drawing/2014/main" id="{0B0F25D8-D2E6-4F9E-9405-ED7E84E42BF9}"/>
              </a:ext>
            </a:extLst>
          </p:cNvPr>
          <p:cNvSpPr txBox="1"/>
          <p:nvPr/>
        </p:nvSpPr>
        <p:spPr>
          <a:xfrm>
            <a:off x="1144690" y="1576137"/>
            <a:ext cx="445799" cy="461665"/>
          </a:xfrm>
          <a:prstGeom prst="rect">
            <a:avLst/>
          </a:prstGeom>
          <a:noFill/>
        </p:spPr>
        <p:txBody>
          <a:bodyPr wrap="square" rtlCol="0">
            <a:spAutoFit/>
          </a:bodyPr>
          <a:lstStyle/>
          <a:p>
            <a:r>
              <a:rPr lang="en-US" sz="2400">
                <a:latin typeface="ScalaSansLF-Bold" panose="02000503060000020004" pitchFamily="2" charset="0"/>
              </a:rPr>
              <a:t>1.</a:t>
            </a:r>
          </a:p>
        </p:txBody>
      </p:sp>
      <p:sp>
        <p:nvSpPr>
          <p:cNvPr id="7" name="TextBox 6">
            <a:extLst>
              <a:ext uri="{FF2B5EF4-FFF2-40B4-BE49-F238E27FC236}">
                <a16:creationId xmlns:a16="http://schemas.microsoft.com/office/drawing/2014/main" id="{2DC179E5-98D3-4299-A45C-4830F0D59D63}"/>
              </a:ext>
            </a:extLst>
          </p:cNvPr>
          <p:cNvSpPr txBox="1"/>
          <p:nvPr/>
        </p:nvSpPr>
        <p:spPr>
          <a:xfrm>
            <a:off x="6096000" y="1576137"/>
            <a:ext cx="445799" cy="461665"/>
          </a:xfrm>
          <a:prstGeom prst="rect">
            <a:avLst/>
          </a:prstGeom>
          <a:noFill/>
        </p:spPr>
        <p:txBody>
          <a:bodyPr wrap="square" rtlCol="0">
            <a:spAutoFit/>
          </a:bodyPr>
          <a:lstStyle/>
          <a:p>
            <a:r>
              <a:rPr lang="en-US" sz="2400">
                <a:latin typeface="ScalaSansLF-Bold" panose="02000503060000020004" pitchFamily="2" charset="0"/>
              </a:rPr>
              <a:t>2.</a:t>
            </a:r>
          </a:p>
        </p:txBody>
      </p:sp>
    </p:spTree>
    <p:extLst>
      <p:ext uri="{BB962C8B-B14F-4D97-AF65-F5344CB8AC3E}">
        <p14:creationId xmlns:p14="http://schemas.microsoft.com/office/powerpoint/2010/main" val="34148172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F22ADA-371E-42BF-91F2-79D13D133B0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48890" y="1672856"/>
            <a:ext cx="3001523" cy="4384976"/>
          </a:xfrm>
          <a:prstGeom prst="rect">
            <a:avLst/>
          </a:prstGeom>
        </p:spPr>
      </p:pic>
      <p:pic>
        <p:nvPicPr>
          <p:cNvPr id="5" name="Picture 4">
            <a:extLst>
              <a:ext uri="{FF2B5EF4-FFF2-40B4-BE49-F238E27FC236}">
                <a16:creationId xmlns:a16="http://schemas.microsoft.com/office/drawing/2014/main" id="{86467F6B-8E9F-45A3-8432-A8E5136E3B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336226" y="1764174"/>
            <a:ext cx="4571775" cy="4202340"/>
          </a:xfrm>
          <a:prstGeom prst="rect">
            <a:avLst/>
          </a:prstGeom>
        </p:spPr>
      </p:pic>
      <p:sp>
        <p:nvSpPr>
          <p:cNvPr id="8" name="TextBox 7">
            <a:extLst>
              <a:ext uri="{FF2B5EF4-FFF2-40B4-BE49-F238E27FC236}">
                <a16:creationId xmlns:a16="http://schemas.microsoft.com/office/drawing/2014/main" id="{687F3993-3D60-410E-B2AF-592D3CFF988A}"/>
              </a:ext>
            </a:extLst>
          </p:cNvPr>
          <p:cNvSpPr txBox="1"/>
          <p:nvPr/>
        </p:nvSpPr>
        <p:spPr>
          <a:xfrm>
            <a:off x="5682692" y="1548563"/>
            <a:ext cx="445799" cy="461665"/>
          </a:xfrm>
          <a:prstGeom prst="rect">
            <a:avLst/>
          </a:prstGeom>
          <a:noFill/>
        </p:spPr>
        <p:txBody>
          <a:bodyPr wrap="square" rtlCol="0">
            <a:spAutoFit/>
          </a:bodyPr>
          <a:lstStyle/>
          <a:p>
            <a:r>
              <a:rPr lang="en-US" sz="2400">
                <a:latin typeface="ScalaSansLF-Bold" panose="02000503060000020004" pitchFamily="2" charset="0"/>
              </a:rPr>
              <a:t>4.</a:t>
            </a:r>
          </a:p>
        </p:txBody>
      </p:sp>
      <p:sp>
        <p:nvSpPr>
          <p:cNvPr id="13" name="Title 1">
            <a:extLst>
              <a:ext uri="{FF2B5EF4-FFF2-40B4-BE49-F238E27FC236}">
                <a16:creationId xmlns:a16="http://schemas.microsoft.com/office/drawing/2014/main" id="{35BF0ADD-BFA0-4C19-97E5-60AA97316C79}"/>
              </a:ext>
            </a:extLst>
          </p:cNvPr>
          <p:cNvSpPr txBox="1">
            <a:spLocks/>
          </p:cNvSpPr>
          <p:nvPr/>
        </p:nvSpPr>
        <p:spPr>
          <a:xfrm>
            <a:off x="2875625" y="95536"/>
            <a:ext cx="6445624" cy="10297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bg1"/>
                </a:solidFill>
                <a:latin typeface="ScalaSansLF-Bold"/>
              </a:rPr>
              <a:t>Updating Passenger Lists</a:t>
            </a:r>
          </a:p>
        </p:txBody>
      </p:sp>
      <p:sp>
        <p:nvSpPr>
          <p:cNvPr id="14" name="TextBox 13">
            <a:extLst>
              <a:ext uri="{FF2B5EF4-FFF2-40B4-BE49-F238E27FC236}">
                <a16:creationId xmlns:a16="http://schemas.microsoft.com/office/drawing/2014/main" id="{435A904F-562A-412F-BDA4-2CFA1962E785}"/>
              </a:ext>
            </a:extLst>
          </p:cNvPr>
          <p:cNvSpPr txBox="1"/>
          <p:nvPr/>
        </p:nvSpPr>
        <p:spPr>
          <a:xfrm>
            <a:off x="1103091" y="1502397"/>
            <a:ext cx="445799" cy="461665"/>
          </a:xfrm>
          <a:prstGeom prst="rect">
            <a:avLst/>
          </a:prstGeom>
          <a:noFill/>
        </p:spPr>
        <p:txBody>
          <a:bodyPr wrap="square" rtlCol="0">
            <a:spAutoFit/>
          </a:bodyPr>
          <a:lstStyle/>
          <a:p>
            <a:r>
              <a:rPr lang="en-US" sz="2400">
                <a:latin typeface="ScalaSansLF-Bold" panose="02000503060000020004" pitchFamily="2" charset="0"/>
              </a:rPr>
              <a:t>3.</a:t>
            </a:r>
          </a:p>
        </p:txBody>
      </p:sp>
    </p:spTree>
    <p:extLst>
      <p:ext uri="{BB962C8B-B14F-4D97-AF65-F5344CB8AC3E}">
        <p14:creationId xmlns:p14="http://schemas.microsoft.com/office/powerpoint/2010/main" val="2221851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3B6EF1-5857-419F-BA96-2A0FD02DB28C}"/>
              </a:ext>
            </a:extLst>
          </p:cNvPr>
          <p:cNvSpPr txBox="1"/>
          <p:nvPr/>
        </p:nvSpPr>
        <p:spPr>
          <a:xfrm>
            <a:off x="2622884" y="5482313"/>
            <a:ext cx="3860635" cy="1200329"/>
          </a:xfrm>
          <a:prstGeom prst="rect">
            <a:avLst/>
          </a:prstGeom>
          <a:noFill/>
          <a:ln>
            <a:solidFill>
              <a:schemeClr val="tx1"/>
            </a:solidFill>
          </a:ln>
        </p:spPr>
        <p:txBody>
          <a:bodyPr wrap="square" rtlCol="0">
            <a:spAutoFit/>
          </a:bodyPr>
          <a:lstStyle/>
          <a:p>
            <a:r>
              <a:rPr lang="en-US"/>
              <a:t>*They will be emailed with the above message a request to sign their Participant Agreement before they show up as added on your roster* </a:t>
            </a:r>
          </a:p>
        </p:txBody>
      </p:sp>
      <p:sp>
        <p:nvSpPr>
          <p:cNvPr id="11" name="TextBox 10">
            <a:extLst>
              <a:ext uri="{FF2B5EF4-FFF2-40B4-BE49-F238E27FC236}">
                <a16:creationId xmlns:a16="http://schemas.microsoft.com/office/drawing/2014/main" id="{F8943E80-3AC7-4DF7-8A1F-8F6EA2DE3258}"/>
              </a:ext>
            </a:extLst>
          </p:cNvPr>
          <p:cNvSpPr txBox="1"/>
          <p:nvPr/>
        </p:nvSpPr>
        <p:spPr>
          <a:xfrm>
            <a:off x="169501" y="1804242"/>
            <a:ext cx="445799" cy="461665"/>
          </a:xfrm>
          <a:prstGeom prst="rect">
            <a:avLst/>
          </a:prstGeom>
          <a:noFill/>
        </p:spPr>
        <p:txBody>
          <a:bodyPr wrap="square" rtlCol="0">
            <a:spAutoFit/>
          </a:bodyPr>
          <a:lstStyle/>
          <a:p>
            <a:r>
              <a:rPr lang="en-US" sz="2400">
                <a:latin typeface="ScalaSansLF-Bold" panose="02000503060000020004" pitchFamily="2" charset="0"/>
              </a:rPr>
              <a:t>5.</a:t>
            </a:r>
          </a:p>
        </p:txBody>
      </p:sp>
      <p:sp>
        <p:nvSpPr>
          <p:cNvPr id="12" name="TextBox 11">
            <a:extLst>
              <a:ext uri="{FF2B5EF4-FFF2-40B4-BE49-F238E27FC236}">
                <a16:creationId xmlns:a16="http://schemas.microsoft.com/office/drawing/2014/main" id="{46A9634E-CCB0-4D20-B94C-426B6009AEDC}"/>
              </a:ext>
            </a:extLst>
          </p:cNvPr>
          <p:cNvSpPr txBox="1"/>
          <p:nvPr/>
        </p:nvSpPr>
        <p:spPr>
          <a:xfrm>
            <a:off x="6706418" y="1850408"/>
            <a:ext cx="445799" cy="461665"/>
          </a:xfrm>
          <a:prstGeom prst="rect">
            <a:avLst/>
          </a:prstGeom>
          <a:noFill/>
        </p:spPr>
        <p:txBody>
          <a:bodyPr wrap="square" rtlCol="0">
            <a:spAutoFit/>
          </a:bodyPr>
          <a:lstStyle/>
          <a:p>
            <a:r>
              <a:rPr lang="en-US" sz="2400">
                <a:latin typeface="ScalaSansLF-Bold" panose="02000503060000020004" pitchFamily="2" charset="0"/>
              </a:rPr>
              <a:t>6.</a:t>
            </a:r>
          </a:p>
        </p:txBody>
      </p:sp>
      <p:sp>
        <p:nvSpPr>
          <p:cNvPr id="17" name="Title 1">
            <a:extLst>
              <a:ext uri="{FF2B5EF4-FFF2-40B4-BE49-F238E27FC236}">
                <a16:creationId xmlns:a16="http://schemas.microsoft.com/office/drawing/2014/main" id="{6AD12520-6FBD-4AC3-B5B0-051136E4BB1D}"/>
              </a:ext>
            </a:extLst>
          </p:cNvPr>
          <p:cNvSpPr>
            <a:spLocks noGrp="1"/>
          </p:cNvSpPr>
          <p:nvPr>
            <p:ph type="title"/>
          </p:nvPr>
        </p:nvSpPr>
        <p:spPr>
          <a:xfrm>
            <a:off x="2624612" y="247937"/>
            <a:ext cx="6409766" cy="1047658"/>
          </a:xfrm>
        </p:spPr>
        <p:txBody>
          <a:bodyPr>
            <a:normAutofit/>
          </a:bodyPr>
          <a:lstStyle/>
          <a:p>
            <a:r>
              <a:rPr lang="en-US" sz="4000">
                <a:solidFill>
                  <a:schemeClr val="bg1"/>
                </a:solidFill>
                <a:latin typeface="ScalaSansLF-Bold"/>
              </a:rPr>
              <a:t>Updating Passenger Lists</a:t>
            </a:r>
          </a:p>
        </p:txBody>
      </p:sp>
      <p:pic>
        <p:nvPicPr>
          <p:cNvPr id="19" name="Picture 18" descr="A screenshot of a cell phone&#10;&#10;Description automatically generated">
            <a:extLst>
              <a:ext uri="{FF2B5EF4-FFF2-40B4-BE49-F238E27FC236}">
                <a16:creationId xmlns:a16="http://schemas.microsoft.com/office/drawing/2014/main" id="{7D0D4AFA-D82A-468F-BA48-917EDDEB8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00" y="2081240"/>
            <a:ext cx="5868219" cy="3286584"/>
          </a:xfrm>
          <a:prstGeom prst="rect">
            <a:avLst/>
          </a:prstGeom>
        </p:spPr>
      </p:pic>
      <p:pic>
        <p:nvPicPr>
          <p:cNvPr id="21" name="Picture 20" descr="A screenshot of a cell phone&#10;&#10;Description automatically generated">
            <a:extLst>
              <a:ext uri="{FF2B5EF4-FFF2-40B4-BE49-F238E27FC236}">
                <a16:creationId xmlns:a16="http://schemas.microsoft.com/office/drawing/2014/main" id="{E92AD874-5337-4CD9-BD3F-92C8F29F89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52217" y="2195729"/>
            <a:ext cx="4514850" cy="3448050"/>
          </a:xfrm>
          <a:prstGeom prst="rect">
            <a:avLst/>
          </a:prstGeom>
        </p:spPr>
      </p:pic>
    </p:spTree>
    <p:extLst>
      <p:ext uri="{BB962C8B-B14F-4D97-AF65-F5344CB8AC3E}">
        <p14:creationId xmlns:p14="http://schemas.microsoft.com/office/powerpoint/2010/main" val="210070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FF53-AA87-4088-A7B6-DBB9C7C7D82B}"/>
              </a:ext>
            </a:extLst>
          </p:cNvPr>
          <p:cNvSpPr>
            <a:spLocks noGrp="1"/>
          </p:cNvSpPr>
          <p:nvPr>
            <p:ph type="title"/>
          </p:nvPr>
        </p:nvSpPr>
        <p:spPr>
          <a:xfrm>
            <a:off x="762001" y="150169"/>
            <a:ext cx="10883153" cy="1137305"/>
          </a:xfrm>
        </p:spPr>
        <p:txBody>
          <a:bodyPr>
            <a:normAutofit fontScale="90000"/>
          </a:bodyPr>
          <a:lstStyle/>
          <a:p>
            <a:pPr algn="ctr"/>
            <a:r>
              <a:rPr lang="en-US" sz="4000">
                <a:solidFill>
                  <a:schemeClr val="bg1"/>
                </a:solidFill>
                <a:latin typeface="ScalaSansLF-Bold"/>
              </a:rPr>
              <a:t>How to Pre-Qualify Your Vanpool and </a:t>
            </a:r>
            <a:br>
              <a:rPr lang="en-US" sz="4000">
                <a:solidFill>
                  <a:schemeClr val="bg1"/>
                </a:solidFill>
                <a:latin typeface="ScalaSansLF-Bold"/>
              </a:rPr>
            </a:br>
            <a:r>
              <a:rPr lang="en-US" sz="4000">
                <a:solidFill>
                  <a:schemeClr val="bg1"/>
                </a:solidFill>
                <a:latin typeface="ScalaSansLF-Bold"/>
              </a:rPr>
              <a:t>Apply for a Subsidy</a:t>
            </a:r>
            <a:endParaRPr lang="en-US">
              <a:solidFill>
                <a:schemeClr val="bg1"/>
              </a:solidFill>
            </a:endParaRPr>
          </a:p>
        </p:txBody>
      </p:sp>
      <p:sp>
        <p:nvSpPr>
          <p:cNvPr id="7" name="Title 1">
            <a:extLst>
              <a:ext uri="{FF2B5EF4-FFF2-40B4-BE49-F238E27FC236}">
                <a16:creationId xmlns:a16="http://schemas.microsoft.com/office/drawing/2014/main" id="{589EFD9D-9E68-4DD4-BDAC-EDC5525EEC91}"/>
              </a:ext>
            </a:extLst>
          </p:cNvPr>
          <p:cNvSpPr txBox="1">
            <a:spLocks/>
          </p:cNvSpPr>
          <p:nvPr/>
        </p:nvSpPr>
        <p:spPr>
          <a:xfrm>
            <a:off x="202850" y="1704942"/>
            <a:ext cx="6342688" cy="12583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strike="noStrike" kern="1200" cap="none" spc="0" normalizeH="0" baseline="0" noProof="0">
                <a:ln>
                  <a:noFill/>
                </a:ln>
                <a:solidFill>
                  <a:prstClr val="black"/>
                </a:solidFill>
                <a:effectLst/>
                <a:uLnTx/>
                <a:uFillTx/>
                <a:latin typeface="ScalaSansLF-Bold" panose="02000503060000020004" pitchFamily="2" charset="0"/>
              </a:rPr>
              <a:t>Step 1 Pre-Qualifying</a:t>
            </a:r>
          </a:p>
        </p:txBody>
      </p:sp>
      <p:sp>
        <p:nvSpPr>
          <p:cNvPr id="8" name="TextBox 7">
            <a:extLst>
              <a:ext uri="{FF2B5EF4-FFF2-40B4-BE49-F238E27FC236}">
                <a16:creationId xmlns:a16="http://schemas.microsoft.com/office/drawing/2014/main" id="{43F524B8-A785-4E33-B81E-9C177CF0F715}"/>
              </a:ext>
            </a:extLst>
          </p:cNvPr>
          <p:cNvSpPr txBox="1"/>
          <p:nvPr/>
        </p:nvSpPr>
        <p:spPr>
          <a:xfrm>
            <a:off x="523589" y="2720408"/>
            <a:ext cx="4483767" cy="461665"/>
          </a:xfrm>
          <a:prstGeom prst="rect">
            <a:avLst/>
          </a:prstGeom>
          <a:noFill/>
        </p:spPr>
        <p:txBody>
          <a:bodyPr wrap="square" rtlCol="0">
            <a:spAutoFit/>
          </a:bodyPr>
          <a:lstStyle/>
          <a:p>
            <a:r>
              <a:rPr lang="en-US" sz="2400">
                <a:latin typeface="ScalaSansLF-Bold" panose="02000503060000020004" pitchFamily="2" charset="0"/>
              </a:rPr>
              <a:t>Fill out requested information </a:t>
            </a:r>
          </a:p>
        </p:txBody>
      </p:sp>
      <p:grpSp>
        <p:nvGrpSpPr>
          <p:cNvPr id="9" name="Group 8">
            <a:extLst>
              <a:ext uri="{FF2B5EF4-FFF2-40B4-BE49-F238E27FC236}">
                <a16:creationId xmlns:a16="http://schemas.microsoft.com/office/drawing/2014/main" id="{63D6FBB3-D819-454E-A5F2-C37CC856FBCE}"/>
              </a:ext>
            </a:extLst>
          </p:cNvPr>
          <p:cNvGrpSpPr/>
          <p:nvPr/>
        </p:nvGrpSpPr>
        <p:grpSpPr>
          <a:xfrm>
            <a:off x="729612" y="3690469"/>
            <a:ext cx="4277744" cy="1959474"/>
            <a:chOff x="1857844" y="297980"/>
            <a:chExt cx="3282366" cy="1356902"/>
          </a:xfrm>
        </p:grpSpPr>
        <p:pic>
          <p:nvPicPr>
            <p:cNvPr id="10" name="Picture Placeholder 5">
              <a:extLst>
                <a:ext uri="{FF2B5EF4-FFF2-40B4-BE49-F238E27FC236}">
                  <a16:creationId xmlns:a16="http://schemas.microsoft.com/office/drawing/2014/main" id="{A552D752-8801-4FE5-A2A6-375B70EA8DD6}"/>
                </a:ext>
              </a:extLst>
            </p:cNvPr>
            <p:cNvPicPr preferRelativeResize="0">
              <a:picLocks noChangeAspect="1"/>
            </p:cNvPicPr>
            <p:nvPr/>
          </p:nvPicPr>
          <p:blipFill>
            <a:blip r:embed="rId4">
              <a:extLst>
                <a:ext uri="{28A0092B-C50C-407E-A947-70E740481C1C}">
                  <a14:useLocalDpi xmlns:a14="http://schemas.microsoft.com/office/drawing/2010/main" val="0"/>
                </a:ext>
              </a:extLst>
            </a:blip>
            <a:srcRect/>
            <a:stretch/>
          </p:blipFill>
          <p:spPr>
            <a:xfrm>
              <a:off x="1857844" y="297980"/>
              <a:ext cx="3282366" cy="1356902"/>
            </a:xfrm>
            <a:prstGeom prst="rect">
              <a:avLst/>
            </a:prstGeom>
          </p:spPr>
        </p:pic>
        <p:sp>
          <p:nvSpPr>
            <p:cNvPr id="11" name="Oval 10">
              <a:extLst>
                <a:ext uri="{FF2B5EF4-FFF2-40B4-BE49-F238E27FC236}">
                  <a16:creationId xmlns:a16="http://schemas.microsoft.com/office/drawing/2014/main" id="{467C05FA-923D-4727-A936-CF8CA17A7A43}"/>
                </a:ext>
              </a:extLst>
            </p:cNvPr>
            <p:cNvSpPr/>
            <p:nvPr/>
          </p:nvSpPr>
          <p:spPr>
            <a:xfrm>
              <a:off x="3490173" y="536895"/>
              <a:ext cx="838546" cy="111798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12" name="Picture 11">
            <a:extLst>
              <a:ext uri="{FF2B5EF4-FFF2-40B4-BE49-F238E27FC236}">
                <a16:creationId xmlns:a16="http://schemas.microsoft.com/office/drawing/2014/main" id="{9D7E3EB5-8970-4A30-80D3-211C0CDAF9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8061" y="2741830"/>
            <a:ext cx="2234955" cy="3821052"/>
          </a:xfrm>
          <a:prstGeom prst="rect">
            <a:avLst/>
          </a:prstGeom>
        </p:spPr>
      </p:pic>
      <p:pic>
        <p:nvPicPr>
          <p:cNvPr id="13" name="Picture 12">
            <a:extLst>
              <a:ext uri="{FF2B5EF4-FFF2-40B4-BE49-F238E27FC236}">
                <a16:creationId xmlns:a16="http://schemas.microsoft.com/office/drawing/2014/main" id="{8BA74C94-551B-4BDF-BD68-90C8A30F94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83721" y="3711889"/>
            <a:ext cx="3446140" cy="2356228"/>
          </a:xfrm>
          <a:prstGeom prst="rect">
            <a:avLst/>
          </a:prstGeom>
        </p:spPr>
      </p:pic>
    </p:spTree>
    <p:extLst>
      <p:ext uri="{BB962C8B-B14F-4D97-AF65-F5344CB8AC3E}">
        <p14:creationId xmlns:p14="http://schemas.microsoft.com/office/powerpoint/2010/main" val="4103052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B822-47A1-47BE-8B6D-B20AD1248CA4}"/>
              </a:ext>
            </a:extLst>
          </p:cNvPr>
          <p:cNvSpPr>
            <a:spLocks noGrp="1"/>
          </p:cNvSpPr>
          <p:nvPr>
            <p:ph type="title"/>
          </p:nvPr>
        </p:nvSpPr>
        <p:spPr/>
        <p:txBody>
          <a:bodyPr/>
          <a:lstStyle/>
          <a:p>
            <a:r>
              <a:rPr lang="en-US">
                <a:latin typeface="ScalaSansLF-Bold" panose="02000503060000020004" pitchFamily="2" charset="0"/>
              </a:rPr>
              <a:t>Agenda</a:t>
            </a:r>
          </a:p>
        </p:txBody>
      </p:sp>
      <p:sp>
        <p:nvSpPr>
          <p:cNvPr id="3" name="TextBox 2">
            <a:extLst>
              <a:ext uri="{FF2B5EF4-FFF2-40B4-BE49-F238E27FC236}">
                <a16:creationId xmlns:a16="http://schemas.microsoft.com/office/drawing/2014/main" id="{2AD96BDE-FB9E-4984-9502-567241128702}"/>
              </a:ext>
            </a:extLst>
          </p:cNvPr>
          <p:cNvSpPr txBox="1"/>
          <p:nvPr/>
        </p:nvSpPr>
        <p:spPr>
          <a:xfrm>
            <a:off x="838200" y="2101516"/>
            <a:ext cx="8213558" cy="3785652"/>
          </a:xfrm>
          <a:prstGeom prst="rect">
            <a:avLst/>
          </a:prstGeom>
          <a:noFill/>
        </p:spPr>
        <p:txBody>
          <a:bodyPr wrap="square" lIns="91440" tIns="45720" rIns="91440" bIns="45720" rtlCol="0" anchor="t">
            <a:spAutoFit/>
          </a:bodyPr>
          <a:lstStyle/>
          <a:p>
            <a:pPr marL="457200" indent="-457200">
              <a:buFont typeface="+mj-lt"/>
              <a:buAutoNum type="arabicPeriod"/>
            </a:pPr>
            <a:r>
              <a:rPr lang="en-US" sz="2400" b="1">
                <a:cs typeface="Calibri"/>
              </a:rPr>
              <a:t>New Metro Vanpool Software Portal and Why</a:t>
            </a:r>
            <a:endParaRPr lang="en-US" sz="2400" b="1"/>
          </a:p>
          <a:p>
            <a:pPr marL="457200" indent="-457200">
              <a:buAutoNum type="arabicPeriod"/>
            </a:pPr>
            <a:r>
              <a:rPr lang="en-US" sz="2400" b="1"/>
              <a:t>Activating Your Account </a:t>
            </a:r>
            <a:endParaRPr lang="en-US" sz="2400">
              <a:cs typeface="Calibri"/>
            </a:endParaRPr>
          </a:p>
          <a:p>
            <a:pPr marL="457200" indent="-457200">
              <a:buFont typeface="+mj-lt"/>
              <a:buAutoNum type="arabicPeriod"/>
            </a:pPr>
            <a:r>
              <a:rPr lang="en-US" sz="2400" b="1"/>
              <a:t>Setting Up Your Profile </a:t>
            </a:r>
            <a:endParaRPr lang="en-US" sz="2400"/>
          </a:p>
          <a:p>
            <a:pPr marL="457200" lvl="0" indent="-457200">
              <a:buFont typeface="+mj-lt"/>
              <a:buAutoNum type="arabicPeriod"/>
            </a:pPr>
            <a:r>
              <a:rPr lang="en-US" sz="2400" b="1"/>
              <a:t>Reporting </a:t>
            </a:r>
            <a:endParaRPr lang="en-US" sz="2400"/>
          </a:p>
          <a:p>
            <a:pPr marL="457200" indent="-457200">
              <a:buFont typeface="+mj-lt"/>
              <a:buAutoNum type="arabicPeriod"/>
            </a:pPr>
            <a:r>
              <a:rPr lang="en-US" sz="2400" b="1"/>
              <a:t>Updating Passenger Lists </a:t>
            </a:r>
            <a:endParaRPr lang="en-US" sz="2400"/>
          </a:p>
          <a:p>
            <a:pPr marL="457200" indent="-457200">
              <a:buFont typeface="+mj-lt"/>
              <a:buAutoNum type="arabicPeriod"/>
            </a:pPr>
            <a:r>
              <a:rPr lang="en-US" sz="2400" b="1"/>
              <a:t>How to Pre-Qualify and Apply for a Subsidy </a:t>
            </a:r>
            <a:endParaRPr lang="en-US" sz="2400" b="1">
              <a:cs typeface="Calibri"/>
            </a:endParaRPr>
          </a:p>
          <a:p>
            <a:pPr marL="457200" indent="-457200">
              <a:buFont typeface="+mj-lt"/>
              <a:buAutoNum type="arabicPeriod"/>
            </a:pPr>
            <a:r>
              <a:rPr lang="en-US" sz="2400" b="1"/>
              <a:t>Participation Agreement Tips</a:t>
            </a:r>
            <a:endParaRPr lang="en-US" sz="2400"/>
          </a:p>
          <a:p>
            <a:pPr marL="457200" indent="-457200">
              <a:buFont typeface="+mj-lt"/>
              <a:buAutoNum type="arabicPeriod"/>
            </a:pPr>
            <a:r>
              <a:rPr lang="en-US" sz="2400" b="1"/>
              <a:t>Documents and Resources </a:t>
            </a:r>
            <a:endParaRPr lang="en-US" sz="2400"/>
          </a:p>
          <a:p>
            <a:pPr marL="457200" indent="-457200">
              <a:buFont typeface="+mj-lt"/>
              <a:buAutoNum type="arabicPeriod"/>
            </a:pPr>
            <a:r>
              <a:rPr lang="en-US" sz="2400" b="1"/>
              <a:t>Error Messages </a:t>
            </a:r>
            <a:endParaRPr lang="en-US" sz="2400"/>
          </a:p>
          <a:p>
            <a:pPr marL="457200" indent="-457200">
              <a:buAutoNum type="arabicPeriod"/>
            </a:pPr>
            <a:r>
              <a:rPr lang="en-US" sz="2400" b="1"/>
              <a:t>Q&amp;A </a:t>
            </a:r>
            <a:endParaRPr lang="en-US" sz="2400">
              <a:cs typeface="Calibri" panose="020F0502020204030204"/>
            </a:endParaRPr>
          </a:p>
        </p:txBody>
      </p:sp>
      <p:sp>
        <p:nvSpPr>
          <p:cNvPr id="4" name="TextBox 3">
            <a:extLst>
              <a:ext uri="{FF2B5EF4-FFF2-40B4-BE49-F238E27FC236}">
                <a16:creationId xmlns:a16="http://schemas.microsoft.com/office/drawing/2014/main" id="{FF948C42-8FDD-484F-80A7-6B80AE413072}"/>
              </a:ext>
            </a:extLst>
          </p:cNvPr>
          <p:cNvSpPr txBox="1"/>
          <p:nvPr/>
        </p:nvSpPr>
        <p:spPr>
          <a:xfrm>
            <a:off x="7042485" y="6308209"/>
            <a:ext cx="4957010" cy="369332"/>
          </a:xfrm>
          <a:prstGeom prst="rect">
            <a:avLst/>
          </a:prstGeom>
          <a:noFill/>
        </p:spPr>
        <p:txBody>
          <a:bodyPr wrap="square" rtlCol="0">
            <a:spAutoFit/>
          </a:bodyPr>
          <a:lstStyle/>
          <a:p>
            <a:r>
              <a:rPr lang="en-US">
                <a:latin typeface="ScalaSansLF-Bold" panose="02000503060000020004" pitchFamily="2" charset="0"/>
              </a:rPr>
              <a:t>Note: *The following slides are in Mobile View*</a:t>
            </a:r>
          </a:p>
        </p:txBody>
      </p:sp>
    </p:spTree>
    <p:extLst>
      <p:ext uri="{BB962C8B-B14F-4D97-AF65-F5344CB8AC3E}">
        <p14:creationId xmlns:p14="http://schemas.microsoft.com/office/powerpoint/2010/main" val="42020195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6B91BD-E439-4E37-99CF-1AC19AA5C86A}"/>
              </a:ext>
            </a:extLst>
          </p:cNvPr>
          <p:cNvSpPr txBox="1">
            <a:spLocks/>
          </p:cNvSpPr>
          <p:nvPr/>
        </p:nvSpPr>
        <p:spPr>
          <a:xfrm>
            <a:off x="198137" y="1694037"/>
            <a:ext cx="4761249" cy="12583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a:ln>
                  <a:noFill/>
                </a:ln>
                <a:solidFill>
                  <a:prstClr val="black"/>
                </a:solidFill>
                <a:effectLst/>
                <a:uLnTx/>
                <a:uFillTx/>
                <a:latin typeface="ScalaSansLF-Bold" panose="02000503060000020004" pitchFamily="2" charset="0"/>
              </a:rPr>
              <a:t>Step 2 Applying</a:t>
            </a:r>
          </a:p>
        </p:txBody>
      </p:sp>
      <p:sp>
        <p:nvSpPr>
          <p:cNvPr id="10" name="TextBox 9">
            <a:extLst>
              <a:ext uri="{FF2B5EF4-FFF2-40B4-BE49-F238E27FC236}">
                <a16:creationId xmlns:a16="http://schemas.microsoft.com/office/drawing/2014/main" id="{857E7D5A-A1CD-411D-8C4A-34D7EBBF9E13}"/>
              </a:ext>
            </a:extLst>
          </p:cNvPr>
          <p:cNvSpPr txBox="1"/>
          <p:nvPr/>
        </p:nvSpPr>
        <p:spPr>
          <a:xfrm>
            <a:off x="198137" y="2651602"/>
            <a:ext cx="3759685" cy="1200329"/>
          </a:xfrm>
          <a:prstGeom prst="rect">
            <a:avLst/>
          </a:prstGeom>
          <a:noFill/>
        </p:spPr>
        <p:txBody>
          <a:bodyPr wrap="square" rtlCol="0">
            <a:spAutoFit/>
          </a:bodyPr>
          <a:lstStyle/>
          <a:p>
            <a:r>
              <a:rPr lang="en-US" sz="2400">
                <a:latin typeface="ScalaSansLF-Bold" panose="02000503060000020004" pitchFamily="2" charset="0"/>
              </a:rPr>
              <a:t>Enter </a:t>
            </a:r>
            <a:r>
              <a:rPr lang="en-US" sz="2400">
                <a:solidFill>
                  <a:srgbClr val="FF0000"/>
                </a:solidFill>
                <a:latin typeface="ScalaSansLF-Bold" panose="02000503060000020004" pitchFamily="2" charset="0"/>
              </a:rPr>
              <a:t>vehicle information</a:t>
            </a:r>
          </a:p>
          <a:p>
            <a:r>
              <a:rPr lang="en-US" sz="2400">
                <a:latin typeface="ScalaSansLF-Bold" panose="02000503060000020004" pitchFamily="2" charset="0"/>
              </a:rPr>
              <a:t>Enter </a:t>
            </a:r>
            <a:r>
              <a:rPr lang="en-US" sz="2400">
                <a:solidFill>
                  <a:srgbClr val="0070C0"/>
                </a:solidFill>
                <a:latin typeface="ScalaSansLF-Bold" panose="02000503060000020004" pitchFamily="2" charset="0"/>
              </a:rPr>
              <a:t>schedule</a:t>
            </a:r>
          </a:p>
          <a:p>
            <a:r>
              <a:rPr lang="en-US" sz="2400">
                <a:latin typeface="ScalaSansLF-Bold" panose="02000503060000020004" pitchFamily="2" charset="0"/>
              </a:rPr>
              <a:t>Enter </a:t>
            </a:r>
            <a:r>
              <a:rPr lang="en-US" sz="2400">
                <a:solidFill>
                  <a:srgbClr val="7030A0"/>
                </a:solidFill>
                <a:latin typeface="ScalaSansLF-Bold" panose="02000503060000020004" pitchFamily="2" charset="0"/>
              </a:rPr>
              <a:t>route</a:t>
            </a:r>
            <a:endParaRPr lang="en-US" sz="2400">
              <a:solidFill>
                <a:srgbClr val="00B050"/>
              </a:solidFill>
              <a:latin typeface="ScalaSansLF-Bold" panose="02000503060000020004" pitchFamily="2" charset="0"/>
            </a:endParaRPr>
          </a:p>
        </p:txBody>
      </p:sp>
      <p:pic>
        <p:nvPicPr>
          <p:cNvPr id="12" name="Picture 11">
            <a:extLst>
              <a:ext uri="{FF2B5EF4-FFF2-40B4-BE49-F238E27FC236}">
                <a16:creationId xmlns:a16="http://schemas.microsoft.com/office/drawing/2014/main" id="{6091F814-021E-4097-9464-ECD461980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8653" y="1733272"/>
            <a:ext cx="3129386" cy="2354995"/>
          </a:xfrm>
          <a:prstGeom prst="rect">
            <a:avLst/>
          </a:prstGeom>
          <a:ln w="12700">
            <a:solidFill>
              <a:srgbClr val="FF0000"/>
            </a:solidFill>
          </a:ln>
        </p:spPr>
      </p:pic>
      <p:pic>
        <p:nvPicPr>
          <p:cNvPr id="18" name="Picture 17">
            <a:extLst>
              <a:ext uri="{FF2B5EF4-FFF2-40B4-BE49-F238E27FC236}">
                <a16:creationId xmlns:a16="http://schemas.microsoft.com/office/drawing/2014/main" id="{BFDEF562-11D5-45F9-9CA4-654BB2642C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561" y="4290021"/>
            <a:ext cx="3129385" cy="2417510"/>
          </a:xfrm>
          <a:prstGeom prst="rect">
            <a:avLst/>
          </a:prstGeom>
          <a:ln w="12700">
            <a:solidFill>
              <a:srgbClr val="7030A0"/>
            </a:solidFill>
          </a:ln>
        </p:spPr>
      </p:pic>
      <p:pic>
        <p:nvPicPr>
          <p:cNvPr id="22" name="Picture 21">
            <a:extLst>
              <a:ext uri="{FF2B5EF4-FFF2-40B4-BE49-F238E27FC236}">
                <a16:creationId xmlns:a16="http://schemas.microsoft.com/office/drawing/2014/main" id="{BC178649-7B3C-40FA-8478-3C5BE8EE2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8690" y="4290021"/>
            <a:ext cx="2396722" cy="2439143"/>
          </a:xfrm>
          <a:prstGeom prst="rect">
            <a:avLst/>
          </a:prstGeom>
          <a:ln w="12700">
            <a:solidFill>
              <a:srgbClr val="7030A0"/>
            </a:solidFill>
          </a:ln>
        </p:spPr>
      </p:pic>
      <p:grpSp>
        <p:nvGrpSpPr>
          <p:cNvPr id="5" name="Group 4">
            <a:extLst>
              <a:ext uri="{FF2B5EF4-FFF2-40B4-BE49-F238E27FC236}">
                <a16:creationId xmlns:a16="http://schemas.microsoft.com/office/drawing/2014/main" id="{128CDBC2-3148-48D6-B924-464530A922E1}"/>
              </a:ext>
            </a:extLst>
          </p:cNvPr>
          <p:cNvGrpSpPr/>
          <p:nvPr/>
        </p:nvGrpSpPr>
        <p:grpSpPr>
          <a:xfrm>
            <a:off x="8211054" y="1649124"/>
            <a:ext cx="1956465" cy="2439143"/>
            <a:chOff x="8125653" y="1878247"/>
            <a:chExt cx="2000764" cy="2668798"/>
          </a:xfrm>
        </p:grpSpPr>
        <p:pic>
          <p:nvPicPr>
            <p:cNvPr id="14" name="Picture 13">
              <a:extLst>
                <a:ext uri="{FF2B5EF4-FFF2-40B4-BE49-F238E27FC236}">
                  <a16:creationId xmlns:a16="http://schemas.microsoft.com/office/drawing/2014/main" id="{D00B4068-40B4-4825-9DF3-A196CE35B8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5653" y="1878247"/>
              <a:ext cx="2000764" cy="2668798"/>
            </a:xfrm>
            <a:prstGeom prst="rect">
              <a:avLst/>
            </a:prstGeom>
            <a:ln w="12700">
              <a:solidFill>
                <a:srgbClr val="0070C0"/>
              </a:solidFill>
            </a:ln>
          </p:spPr>
        </p:pic>
        <p:sp>
          <p:nvSpPr>
            <p:cNvPr id="29" name="Rectangle 28">
              <a:extLst>
                <a:ext uri="{FF2B5EF4-FFF2-40B4-BE49-F238E27FC236}">
                  <a16:creationId xmlns:a16="http://schemas.microsoft.com/office/drawing/2014/main" id="{01F0D2DE-5630-48A6-8F23-99DDE7C008F1}"/>
                </a:ext>
              </a:extLst>
            </p:cNvPr>
            <p:cNvSpPr/>
            <p:nvPr/>
          </p:nvSpPr>
          <p:spPr>
            <a:xfrm>
              <a:off x="9548820" y="4312505"/>
              <a:ext cx="545284" cy="1963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B1F0B188-DDA6-4764-8AFD-091F8F088DC6}"/>
              </a:ext>
            </a:extLst>
          </p:cNvPr>
          <p:cNvGrpSpPr/>
          <p:nvPr/>
        </p:nvGrpSpPr>
        <p:grpSpPr>
          <a:xfrm>
            <a:off x="9189286" y="4290021"/>
            <a:ext cx="1956465" cy="2439143"/>
            <a:chOff x="6877566" y="4684228"/>
            <a:chExt cx="1551719" cy="2111916"/>
          </a:xfrm>
        </p:grpSpPr>
        <p:pic>
          <p:nvPicPr>
            <p:cNvPr id="20" name="Picture 19">
              <a:extLst>
                <a:ext uri="{FF2B5EF4-FFF2-40B4-BE49-F238E27FC236}">
                  <a16:creationId xmlns:a16="http://schemas.microsoft.com/office/drawing/2014/main" id="{9B3633E1-734E-4B0E-B6BB-EFCAF0B1DE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7566" y="4684228"/>
              <a:ext cx="1551719" cy="2111916"/>
            </a:xfrm>
            <a:prstGeom prst="rect">
              <a:avLst/>
            </a:prstGeom>
            <a:ln w="12700">
              <a:solidFill>
                <a:srgbClr val="7030A0"/>
              </a:solidFill>
            </a:ln>
          </p:spPr>
        </p:pic>
        <p:sp>
          <p:nvSpPr>
            <p:cNvPr id="30" name="Rectangle 29">
              <a:extLst>
                <a:ext uri="{FF2B5EF4-FFF2-40B4-BE49-F238E27FC236}">
                  <a16:creationId xmlns:a16="http://schemas.microsoft.com/office/drawing/2014/main" id="{D6398DA4-270F-45C2-B372-134D92AA936F}"/>
                </a:ext>
              </a:extLst>
            </p:cNvPr>
            <p:cNvSpPr/>
            <p:nvPr/>
          </p:nvSpPr>
          <p:spPr>
            <a:xfrm>
              <a:off x="7900799" y="6591652"/>
              <a:ext cx="528486" cy="1553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28575">
                  <a:solidFill>
                    <a:schemeClr val="tx1"/>
                  </a:solidFill>
                </a:ln>
              </a:endParaRPr>
            </a:p>
          </p:txBody>
        </p:sp>
      </p:grpSp>
      <p:sp>
        <p:nvSpPr>
          <p:cNvPr id="2" name="Title 1">
            <a:extLst>
              <a:ext uri="{FF2B5EF4-FFF2-40B4-BE49-F238E27FC236}">
                <a16:creationId xmlns:a16="http://schemas.microsoft.com/office/drawing/2014/main" id="{76E61437-84A0-4268-86BF-621864E57BB3}"/>
              </a:ext>
            </a:extLst>
          </p:cNvPr>
          <p:cNvSpPr txBox="1">
            <a:spLocks/>
          </p:cNvSpPr>
          <p:nvPr/>
        </p:nvSpPr>
        <p:spPr>
          <a:xfrm>
            <a:off x="797860" y="-2231"/>
            <a:ext cx="10883153" cy="113730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chemeClr val="bg1"/>
                </a:solidFill>
                <a:latin typeface="ScalaSansLF-Bold"/>
              </a:rPr>
              <a:t>How to Pre-Qualify Your Vanpool and </a:t>
            </a:r>
            <a:br>
              <a:rPr lang="en-US" sz="4000">
                <a:solidFill>
                  <a:schemeClr val="bg1"/>
                </a:solidFill>
                <a:latin typeface="ScalaSansLF-Bold"/>
              </a:rPr>
            </a:br>
            <a:r>
              <a:rPr lang="en-US" sz="4000">
                <a:solidFill>
                  <a:schemeClr val="bg1"/>
                </a:solidFill>
                <a:latin typeface="ScalaSansLF-Bold"/>
              </a:rPr>
              <a:t>Apply for a Subsidy</a:t>
            </a:r>
            <a:endParaRPr lang="en-US">
              <a:solidFill>
                <a:schemeClr val="bg1"/>
              </a:solidFill>
            </a:endParaRPr>
          </a:p>
        </p:txBody>
      </p:sp>
    </p:spTree>
    <p:extLst>
      <p:ext uri="{BB962C8B-B14F-4D97-AF65-F5344CB8AC3E}">
        <p14:creationId xmlns:p14="http://schemas.microsoft.com/office/powerpoint/2010/main" val="4268079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35232-9ED8-4196-8DF3-C3E722742814}"/>
              </a:ext>
            </a:extLst>
          </p:cNvPr>
          <p:cNvSpPr txBox="1">
            <a:spLocks/>
          </p:cNvSpPr>
          <p:nvPr/>
        </p:nvSpPr>
        <p:spPr>
          <a:xfrm>
            <a:off x="327427" y="1946730"/>
            <a:ext cx="4645625" cy="12583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ScalaSansLF-Bold" panose="02000503060000020004" pitchFamily="2" charset="0"/>
              </a:rPr>
              <a:t>Step 3 Applying</a:t>
            </a:r>
          </a:p>
        </p:txBody>
      </p:sp>
      <p:sp>
        <p:nvSpPr>
          <p:cNvPr id="3" name="TextBox 2">
            <a:extLst>
              <a:ext uri="{FF2B5EF4-FFF2-40B4-BE49-F238E27FC236}">
                <a16:creationId xmlns:a16="http://schemas.microsoft.com/office/drawing/2014/main" id="{FC8585FA-6937-4A08-B1E9-828985B2E318}"/>
              </a:ext>
            </a:extLst>
          </p:cNvPr>
          <p:cNvSpPr txBox="1"/>
          <p:nvPr/>
        </p:nvSpPr>
        <p:spPr>
          <a:xfrm>
            <a:off x="687517" y="2953164"/>
            <a:ext cx="2768697" cy="461665"/>
          </a:xfrm>
          <a:prstGeom prst="rect">
            <a:avLst/>
          </a:prstGeom>
          <a:noFill/>
        </p:spPr>
        <p:txBody>
          <a:bodyPr wrap="square" rtlCol="0">
            <a:spAutoFit/>
          </a:bodyPr>
          <a:lstStyle/>
          <a:p>
            <a:r>
              <a:rPr lang="en-US" sz="2400">
                <a:latin typeface="ScalaSansLF-Bold" panose="02000503060000020004" pitchFamily="2" charset="0"/>
              </a:rPr>
              <a:t>Enter </a:t>
            </a:r>
            <a:r>
              <a:rPr lang="en-US" sz="2400">
                <a:solidFill>
                  <a:srgbClr val="00B050"/>
                </a:solidFill>
                <a:latin typeface="ScalaSansLF-Bold" panose="02000503060000020004" pitchFamily="2" charset="0"/>
              </a:rPr>
              <a:t>Passengers</a:t>
            </a:r>
          </a:p>
        </p:txBody>
      </p:sp>
      <p:pic>
        <p:nvPicPr>
          <p:cNvPr id="4" name="Picture 3">
            <a:extLst>
              <a:ext uri="{FF2B5EF4-FFF2-40B4-BE49-F238E27FC236}">
                <a16:creationId xmlns:a16="http://schemas.microsoft.com/office/drawing/2014/main" id="{14ED3D03-AE36-4232-B22F-0BFCF35ED4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1931" y="3624580"/>
            <a:ext cx="4508566" cy="2154370"/>
          </a:xfrm>
          <a:prstGeom prst="rect">
            <a:avLst/>
          </a:prstGeom>
          <a:ln w="12700">
            <a:solidFill>
              <a:srgbClr val="00B050"/>
            </a:solidFill>
          </a:ln>
        </p:spPr>
      </p:pic>
      <p:pic>
        <p:nvPicPr>
          <p:cNvPr id="6" name="Picture 5">
            <a:extLst>
              <a:ext uri="{FF2B5EF4-FFF2-40B4-BE49-F238E27FC236}">
                <a16:creationId xmlns:a16="http://schemas.microsoft.com/office/drawing/2014/main" id="{BD53EBBD-1CC6-4095-8CC4-9BDE3E3136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2092345"/>
            <a:ext cx="2277978" cy="3686605"/>
          </a:xfrm>
          <a:prstGeom prst="rect">
            <a:avLst/>
          </a:prstGeom>
          <a:ln w="12700">
            <a:solidFill>
              <a:srgbClr val="00B050"/>
            </a:solidFill>
          </a:ln>
        </p:spPr>
      </p:pic>
      <p:pic>
        <p:nvPicPr>
          <p:cNvPr id="8" name="Picture 7">
            <a:extLst>
              <a:ext uri="{FF2B5EF4-FFF2-40B4-BE49-F238E27FC236}">
                <a16:creationId xmlns:a16="http://schemas.microsoft.com/office/drawing/2014/main" id="{1AFD03AE-97AF-4F00-BA4E-829B695D82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3819" y="2717573"/>
            <a:ext cx="3080753" cy="3061377"/>
          </a:xfrm>
          <a:prstGeom prst="rect">
            <a:avLst/>
          </a:prstGeom>
          <a:ln w="12700">
            <a:solidFill>
              <a:srgbClr val="00B050"/>
            </a:solidFill>
          </a:ln>
        </p:spPr>
      </p:pic>
      <p:sp>
        <p:nvSpPr>
          <p:cNvPr id="5" name="Title 1">
            <a:extLst>
              <a:ext uri="{FF2B5EF4-FFF2-40B4-BE49-F238E27FC236}">
                <a16:creationId xmlns:a16="http://schemas.microsoft.com/office/drawing/2014/main" id="{F3EA4444-8788-4BAA-A655-E744C2E3D986}"/>
              </a:ext>
            </a:extLst>
          </p:cNvPr>
          <p:cNvSpPr txBox="1">
            <a:spLocks/>
          </p:cNvSpPr>
          <p:nvPr/>
        </p:nvSpPr>
        <p:spPr>
          <a:xfrm>
            <a:off x="762001" y="150169"/>
            <a:ext cx="10883153" cy="113730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chemeClr val="bg1"/>
                </a:solidFill>
                <a:latin typeface="ScalaSansLF-Bold"/>
              </a:rPr>
              <a:t>How to Pre-Qualify Your Vanpool and </a:t>
            </a:r>
            <a:br>
              <a:rPr lang="en-US" sz="4000">
                <a:solidFill>
                  <a:schemeClr val="bg1"/>
                </a:solidFill>
                <a:latin typeface="ScalaSansLF-Bold"/>
              </a:rPr>
            </a:br>
            <a:r>
              <a:rPr lang="en-US" sz="4000">
                <a:solidFill>
                  <a:schemeClr val="bg1"/>
                </a:solidFill>
                <a:latin typeface="ScalaSansLF-Bold"/>
              </a:rPr>
              <a:t>Apply for a Subsidy</a:t>
            </a:r>
            <a:endParaRPr lang="en-US">
              <a:solidFill>
                <a:schemeClr val="bg1"/>
              </a:solidFill>
            </a:endParaRPr>
          </a:p>
        </p:txBody>
      </p:sp>
    </p:spTree>
    <p:extLst>
      <p:ext uri="{BB962C8B-B14F-4D97-AF65-F5344CB8AC3E}">
        <p14:creationId xmlns:p14="http://schemas.microsoft.com/office/powerpoint/2010/main" val="1682317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528DB9-19B8-4761-92ED-587D8F6B7580}"/>
              </a:ext>
            </a:extLst>
          </p:cNvPr>
          <p:cNvSpPr txBox="1">
            <a:spLocks/>
          </p:cNvSpPr>
          <p:nvPr/>
        </p:nvSpPr>
        <p:spPr>
          <a:xfrm>
            <a:off x="197026" y="1602714"/>
            <a:ext cx="4041201" cy="12583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ScalaSansLF-Bold" panose="02000503060000020004" pitchFamily="2" charset="0"/>
              </a:rPr>
              <a:t>Step 4 Applying</a:t>
            </a:r>
          </a:p>
        </p:txBody>
      </p:sp>
      <p:sp>
        <p:nvSpPr>
          <p:cNvPr id="10" name="TextBox 9">
            <a:extLst>
              <a:ext uri="{FF2B5EF4-FFF2-40B4-BE49-F238E27FC236}">
                <a16:creationId xmlns:a16="http://schemas.microsoft.com/office/drawing/2014/main" id="{512CBD7F-6D63-4FE3-AC53-9ED477FF3942}"/>
              </a:ext>
            </a:extLst>
          </p:cNvPr>
          <p:cNvSpPr txBox="1"/>
          <p:nvPr/>
        </p:nvSpPr>
        <p:spPr>
          <a:xfrm>
            <a:off x="474640" y="2790060"/>
            <a:ext cx="3580790" cy="2677656"/>
          </a:xfrm>
          <a:prstGeom prst="rect">
            <a:avLst/>
          </a:prstGeom>
          <a:noFill/>
        </p:spPr>
        <p:txBody>
          <a:bodyPr wrap="square" rtlCol="0">
            <a:spAutoFit/>
          </a:bodyPr>
          <a:lstStyle/>
          <a:p>
            <a:r>
              <a:rPr lang="en-US" sz="2800"/>
              <a:t>Have all the passengers you added </a:t>
            </a:r>
            <a:r>
              <a:rPr lang="en-US" sz="2800" u="sng"/>
              <a:t>sign the Participation Agreement </a:t>
            </a:r>
            <a:r>
              <a:rPr lang="en-US" sz="2800"/>
              <a:t>and confirm their pick-up and drop-off locations </a:t>
            </a:r>
          </a:p>
        </p:txBody>
      </p:sp>
      <p:pic>
        <p:nvPicPr>
          <p:cNvPr id="16" name="Picture 15" descr="A screenshot of a newspaper&#10;&#10;Description automatically generated">
            <a:extLst>
              <a:ext uri="{FF2B5EF4-FFF2-40B4-BE49-F238E27FC236}">
                <a16:creationId xmlns:a16="http://schemas.microsoft.com/office/drawing/2014/main" id="{B49BC25C-CC52-40D2-A39F-99F8740F0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405" y="2370581"/>
            <a:ext cx="3164852" cy="3679141"/>
          </a:xfrm>
          <a:prstGeom prst="rect">
            <a:avLst/>
          </a:prstGeom>
        </p:spPr>
      </p:pic>
      <p:pic>
        <p:nvPicPr>
          <p:cNvPr id="18" name="Picture 17" descr="A screenshot of a cell phone&#10;&#10;Description automatically generated">
            <a:extLst>
              <a:ext uri="{FF2B5EF4-FFF2-40B4-BE49-F238E27FC236}">
                <a16:creationId xmlns:a16="http://schemas.microsoft.com/office/drawing/2014/main" id="{503E9828-6E82-4C72-8E4E-23085C9369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6145" y="2370580"/>
            <a:ext cx="2723232" cy="3679142"/>
          </a:xfrm>
          <a:prstGeom prst="rect">
            <a:avLst/>
          </a:prstGeom>
        </p:spPr>
      </p:pic>
      <p:sp>
        <p:nvSpPr>
          <p:cNvPr id="2" name="Title 1">
            <a:extLst>
              <a:ext uri="{FF2B5EF4-FFF2-40B4-BE49-F238E27FC236}">
                <a16:creationId xmlns:a16="http://schemas.microsoft.com/office/drawing/2014/main" id="{22269DEC-D5EA-47E1-952B-0B51EAFFFF59}"/>
              </a:ext>
            </a:extLst>
          </p:cNvPr>
          <p:cNvSpPr txBox="1">
            <a:spLocks/>
          </p:cNvSpPr>
          <p:nvPr/>
        </p:nvSpPr>
        <p:spPr>
          <a:xfrm>
            <a:off x="762001" y="150169"/>
            <a:ext cx="10883153" cy="113730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chemeClr val="bg1"/>
                </a:solidFill>
                <a:latin typeface="ScalaSansLF-Bold"/>
              </a:rPr>
              <a:t>How to Pre-Qualify Your Vanpool and </a:t>
            </a:r>
            <a:br>
              <a:rPr lang="en-US" sz="4000">
                <a:solidFill>
                  <a:schemeClr val="bg1"/>
                </a:solidFill>
                <a:latin typeface="ScalaSansLF-Bold"/>
              </a:rPr>
            </a:br>
            <a:r>
              <a:rPr lang="en-US" sz="4000">
                <a:solidFill>
                  <a:schemeClr val="bg1"/>
                </a:solidFill>
                <a:latin typeface="ScalaSansLF-Bold"/>
              </a:rPr>
              <a:t>Apply for a Subsidy</a:t>
            </a:r>
            <a:endParaRPr lang="en-US">
              <a:solidFill>
                <a:schemeClr val="bg1"/>
              </a:solidFill>
            </a:endParaRPr>
          </a:p>
        </p:txBody>
      </p:sp>
    </p:spTree>
    <p:extLst>
      <p:ext uri="{BB962C8B-B14F-4D97-AF65-F5344CB8AC3E}">
        <p14:creationId xmlns:p14="http://schemas.microsoft.com/office/powerpoint/2010/main" val="2440581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F60343C-1BAC-424C-BFF0-C89BA6225FE8}"/>
              </a:ext>
            </a:extLst>
          </p:cNvPr>
          <p:cNvSpPr txBox="1">
            <a:spLocks/>
          </p:cNvSpPr>
          <p:nvPr/>
        </p:nvSpPr>
        <p:spPr>
          <a:xfrm>
            <a:off x="408230" y="1740399"/>
            <a:ext cx="4452528" cy="12583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ScalaSansLF-Bold" panose="02000503060000020004" pitchFamily="2" charset="0"/>
              </a:rPr>
              <a:t>Step 5 Applying</a:t>
            </a:r>
          </a:p>
        </p:txBody>
      </p:sp>
      <p:sp>
        <p:nvSpPr>
          <p:cNvPr id="14" name="TextBox 13">
            <a:extLst>
              <a:ext uri="{FF2B5EF4-FFF2-40B4-BE49-F238E27FC236}">
                <a16:creationId xmlns:a16="http://schemas.microsoft.com/office/drawing/2014/main" id="{99D3063C-5F57-4B40-92E9-6A93A62194BC}"/>
              </a:ext>
            </a:extLst>
          </p:cNvPr>
          <p:cNvSpPr txBox="1"/>
          <p:nvPr/>
        </p:nvSpPr>
        <p:spPr>
          <a:xfrm>
            <a:off x="408230" y="2782669"/>
            <a:ext cx="4609259" cy="1384995"/>
          </a:xfrm>
          <a:prstGeom prst="rect">
            <a:avLst/>
          </a:prstGeom>
          <a:noFill/>
        </p:spPr>
        <p:txBody>
          <a:bodyPr wrap="square" rtlCol="0">
            <a:spAutoFit/>
          </a:bodyPr>
          <a:lstStyle/>
          <a:p>
            <a:r>
              <a:rPr lang="en-US" sz="2800">
                <a:latin typeface="ScalaSansLF-Bold" panose="02000503060000020004" pitchFamily="2" charset="0"/>
              </a:rPr>
              <a:t>Once everyone has signed, your application is ready for review</a:t>
            </a:r>
          </a:p>
        </p:txBody>
      </p:sp>
      <p:pic>
        <p:nvPicPr>
          <p:cNvPr id="7" name="Picture 6" descr="A screenshot of a cell phone&#10;&#10;Description automatically generated">
            <a:extLst>
              <a:ext uri="{FF2B5EF4-FFF2-40B4-BE49-F238E27FC236}">
                <a16:creationId xmlns:a16="http://schemas.microsoft.com/office/drawing/2014/main" id="{2E169AA7-E225-414C-BEDA-9AA255759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7006" y="1930647"/>
            <a:ext cx="2849683" cy="4927353"/>
          </a:xfrm>
          <a:prstGeom prst="rect">
            <a:avLst/>
          </a:prstGeom>
        </p:spPr>
      </p:pic>
      <p:sp>
        <p:nvSpPr>
          <p:cNvPr id="11" name="Rectangle 10">
            <a:extLst>
              <a:ext uri="{FF2B5EF4-FFF2-40B4-BE49-F238E27FC236}">
                <a16:creationId xmlns:a16="http://schemas.microsoft.com/office/drawing/2014/main" id="{0A1D3EBB-6921-40CA-BA3F-085F6FE910CA}"/>
              </a:ext>
            </a:extLst>
          </p:cNvPr>
          <p:cNvSpPr/>
          <p:nvPr/>
        </p:nvSpPr>
        <p:spPr>
          <a:xfrm>
            <a:off x="6487006" y="3689684"/>
            <a:ext cx="2849683" cy="33688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90CAB0-4584-4BA0-B54E-84DC1BC774A8}"/>
              </a:ext>
            </a:extLst>
          </p:cNvPr>
          <p:cNvSpPr txBox="1">
            <a:spLocks/>
          </p:cNvSpPr>
          <p:nvPr/>
        </p:nvSpPr>
        <p:spPr>
          <a:xfrm>
            <a:off x="762001" y="150169"/>
            <a:ext cx="10883153" cy="1137305"/>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a:solidFill>
                  <a:schemeClr val="bg1"/>
                </a:solidFill>
                <a:latin typeface="ScalaSansLF-Bold"/>
              </a:rPr>
              <a:t>How to Pre-Qualify Your Vanpool and </a:t>
            </a:r>
            <a:br>
              <a:rPr lang="en-US" sz="4000">
                <a:solidFill>
                  <a:schemeClr val="bg1"/>
                </a:solidFill>
                <a:latin typeface="ScalaSansLF-Bold"/>
              </a:rPr>
            </a:br>
            <a:r>
              <a:rPr lang="en-US" sz="4000">
                <a:solidFill>
                  <a:schemeClr val="bg1"/>
                </a:solidFill>
                <a:latin typeface="ScalaSansLF-Bold"/>
              </a:rPr>
              <a:t>Apply for a Subsidy</a:t>
            </a:r>
            <a:endParaRPr lang="en-US">
              <a:solidFill>
                <a:schemeClr val="bg1"/>
              </a:solidFill>
            </a:endParaRPr>
          </a:p>
        </p:txBody>
      </p:sp>
    </p:spTree>
    <p:extLst>
      <p:ext uri="{BB962C8B-B14F-4D97-AF65-F5344CB8AC3E}">
        <p14:creationId xmlns:p14="http://schemas.microsoft.com/office/powerpoint/2010/main" val="2058014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335B-1804-4BB7-A1EC-166F2300CB62}"/>
              </a:ext>
            </a:extLst>
          </p:cNvPr>
          <p:cNvSpPr>
            <a:spLocks noGrp="1"/>
          </p:cNvSpPr>
          <p:nvPr>
            <p:ph type="title"/>
          </p:nvPr>
        </p:nvSpPr>
        <p:spPr>
          <a:xfrm>
            <a:off x="2154124" y="109729"/>
            <a:ext cx="8686800" cy="1325563"/>
          </a:xfrm>
        </p:spPr>
        <p:txBody>
          <a:bodyPr/>
          <a:lstStyle/>
          <a:p>
            <a:r>
              <a:rPr lang="en-US">
                <a:latin typeface="ScalaSansLF-Bold"/>
              </a:rPr>
              <a:t>Participation Agreement Tips</a:t>
            </a:r>
            <a:endParaRPr lang="en-US">
              <a:latin typeface="ScalaSansLF-Bold" panose="02000503060000020004" pitchFamily="2" charset="0"/>
            </a:endParaRPr>
          </a:p>
        </p:txBody>
      </p:sp>
      <p:sp>
        <p:nvSpPr>
          <p:cNvPr id="3" name="TextBox 2">
            <a:extLst>
              <a:ext uri="{FF2B5EF4-FFF2-40B4-BE49-F238E27FC236}">
                <a16:creationId xmlns:a16="http://schemas.microsoft.com/office/drawing/2014/main" id="{46EE7ACB-8EF0-4D5C-88D4-A51FFC15276F}"/>
              </a:ext>
            </a:extLst>
          </p:cNvPr>
          <p:cNvSpPr txBox="1"/>
          <p:nvPr/>
        </p:nvSpPr>
        <p:spPr>
          <a:xfrm>
            <a:off x="361184" y="1936985"/>
            <a:ext cx="11542059" cy="830997"/>
          </a:xfrm>
          <a:prstGeom prst="rect">
            <a:avLst/>
          </a:prstGeom>
          <a:noFill/>
        </p:spPr>
        <p:txBody>
          <a:bodyPr wrap="square" lIns="91440" tIns="45720" rIns="91440" bIns="45720" rtlCol="0" anchor="t">
            <a:spAutoFit/>
          </a:bodyPr>
          <a:lstStyle/>
          <a:p>
            <a:r>
              <a:rPr lang="en-US" sz="2400">
                <a:solidFill>
                  <a:schemeClr val="bg1"/>
                </a:solidFill>
                <a:latin typeface="ScalaSansLF-Bold"/>
              </a:rPr>
              <a:t>A </a:t>
            </a:r>
            <a:r>
              <a:rPr lang="en-US" sz="2400" u="sng">
                <a:solidFill>
                  <a:schemeClr val="bg1"/>
                </a:solidFill>
                <a:latin typeface="ScalaSansLF-Bold"/>
              </a:rPr>
              <a:t>correct and valid email </a:t>
            </a:r>
            <a:r>
              <a:rPr lang="en-US" sz="2400">
                <a:solidFill>
                  <a:schemeClr val="bg1"/>
                </a:solidFill>
                <a:latin typeface="ScalaSansLF-Bold"/>
              </a:rPr>
              <a:t>address is needed for the person to receive their participation agreement in their email to then sign. It will look like either of these.</a:t>
            </a:r>
          </a:p>
        </p:txBody>
      </p:sp>
      <p:pic>
        <p:nvPicPr>
          <p:cNvPr id="5" name="Picture 4" descr="A screenshot of a social media post&#10;&#10;Description automatically generated">
            <a:extLst>
              <a:ext uri="{FF2B5EF4-FFF2-40B4-BE49-F238E27FC236}">
                <a16:creationId xmlns:a16="http://schemas.microsoft.com/office/drawing/2014/main" id="{A744605A-5DEE-41B2-8E85-8D6CD86C9D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5242" y="3000734"/>
            <a:ext cx="3866148" cy="3116518"/>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B7F439A2-7FB6-4E12-AB47-6E88EF7B70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07242" y="3000734"/>
            <a:ext cx="5603561" cy="3116518"/>
          </a:xfrm>
          <a:prstGeom prst="rect">
            <a:avLst/>
          </a:prstGeom>
        </p:spPr>
      </p:pic>
    </p:spTree>
    <p:extLst>
      <p:ext uri="{BB962C8B-B14F-4D97-AF65-F5344CB8AC3E}">
        <p14:creationId xmlns:p14="http://schemas.microsoft.com/office/powerpoint/2010/main" val="2572594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680728-6960-4B37-AF2E-C8964052D190}"/>
              </a:ext>
            </a:extLst>
          </p:cNvPr>
          <p:cNvSpPr txBox="1"/>
          <p:nvPr/>
        </p:nvSpPr>
        <p:spPr>
          <a:xfrm>
            <a:off x="347973" y="1931900"/>
            <a:ext cx="11322422" cy="954107"/>
          </a:xfrm>
          <a:prstGeom prst="rect">
            <a:avLst/>
          </a:prstGeom>
          <a:noFill/>
        </p:spPr>
        <p:txBody>
          <a:bodyPr wrap="square" lIns="91440" tIns="45720" rIns="91440" bIns="45720" rtlCol="0" anchor="t">
            <a:spAutoFit/>
          </a:bodyPr>
          <a:lstStyle/>
          <a:p>
            <a:r>
              <a:rPr lang="en-US" sz="2800"/>
              <a:t>View the </a:t>
            </a:r>
            <a:r>
              <a:rPr lang="en-US" sz="2800" u="sng"/>
              <a:t>User Guides</a:t>
            </a:r>
            <a:r>
              <a:rPr lang="en-US" sz="2800"/>
              <a:t>, additional upcoming </a:t>
            </a:r>
            <a:r>
              <a:rPr lang="en-US" sz="2800" u="sng"/>
              <a:t>instructional material </a:t>
            </a:r>
            <a:r>
              <a:rPr lang="en-US" sz="2800"/>
              <a:t>and </a:t>
            </a:r>
            <a:r>
              <a:rPr lang="en-US" sz="2800" u="sng"/>
              <a:t>COVID Policies</a:t>
            </a:r>
            <a:r>
              <a:rPr lang="en-US" sz="2800"/>
              <a:t> under the </a:t>
            </a:r>
            <a:r>
              <a:rPr lang="en-US" sz="2800" u="sng"/>
              <a:t>DOCUMENTS tab.</a:t>
            </a:r>
            <a:endParaRPr lang="en-US" u="sng"/>
          </a:p>
        </p:txBody>
      </p:sp>
      <p:grpSp>
        <p:nvGrpSpPr>
          <p:cNvPr id="3" name="Group 2">
            <a:extLst>
              <a:ext uri="{FF2B5EF4-FFF2-40B4-BE49-F238E27FC236}">
                <a16:creationId xmlns:a16="http://schemas.microsoft.com/office/drawing/2014/main" id="{1F0C8972-E551-42A0-A689-D32ED675C4E5}"/>
              </a:ext>
            </a:extLst>
          </p:cNvPr>
          <p:cNvGrpSpPr/>
          <p:nvPr/>
        </p:nvGrpSpPr>
        <p:grpSpPr>
          <a:xfrm>
            <a:off x="5839326" y="2886006"/>
            <a:ext cx="5920315" cy="3871667"/>
            <a:chOff x="5254292" y="2450668"/>
            <a:chExt cx="5477877" cy="3833120"/>
          </a:xfrm>
        </p:grpSpPr>
        <p:pic>
          <p:nvPicPr>
            <p:cNvPr id="1026" name="Picture 1" descr="image001">
              <a:extLst>
                <a:ext uri="{FF2B5EF4-FFF2-40B4-BE49-F238E27FC236}">
                  <a16:creationId xmlns:a16="http://schemas.microsoft.com/office/drawing/2014/main" id="{54CE9A20-C0C5-4843-B685-A9F85F1761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4292" y="2450668"/>
              <a:ext cx="5477877" cy="383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15CD1A5-6A7E-4DF8-874F-7ED67050464F}"/>
                </a:ext>
              </a:extLst>
            </p:cNvPr>
            <p:cNvSpPr/>
            <p:nvPr/>
          </p:nvSpPr>
          <p:spPr>
            <a:xfrm>
              <a:off x="8724900" y="2844800"/>
              <a:ext cx="679450" cy="230883"/>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itle 1">
            <a:extLst>
              <a:ext uri="{FF2B5EF4-FFF2-40B4-BE49-F238E27FC236}">
                <a16:creationId xmlns:a16="http://schemas.microsoft.com/office/drawing/2014/main" id="{F22DAA58-2EE2-44F5-9F8D-9E67E7722A44}"/>
              </a:ext>
            </a:extLst>
          </p:cNvPr>
          <p:cNvSpPr txBox="1">
            <a:spLocks/>
          </p:cNvSpPr>
          <p:nvPr/>
        </p:nvSpPr>
        <p:spPr>
          <a:xfrm>
            <a:off x="2621806" y="316677"/>
            <a:ext cx="6777317" cy="9168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a:solidFill>
                  <a:schemeClr val="bg1"/>
                </a:solidFill>
                <a:latin typeface="ScalaSansLF-Bold"/>
              </a:rPr>
              <a:t>Documents and Resources</a:t>
            </a:r>
            <a:endParaRPr lang="en-US" sz="4000">
              <a:solidFill>
                <a:schemeClr val="bg1"/>
              </a:solidFill>
              <a:latin typeface="ScalaSansLF-Bold" panose="02000503060000020004" pitchFamily="2" charset="0"/>
            </a:endParaRPr>
          </a:p>
        </p:txBody>
      </p:sp>
      <p:sp>
        <p:nvSpPr>
          <p:cNvPr id="6" name="TextBox 5">
            <a:extLst>
              <a:ext uri="{FF2B5EF4-FFF2-40B4-BE49-F238E27FC236}">
                <a16:creationId xmlns:a16="http://schemas.microsoft.com/office/drawing/2014/main" id="{12046044-D33A-45D4-B551-982CEFB1B6F0}"/>
              </a:ext>
            </a:extLst>
          </p:cNvPr>
          <p:cNvSpPr txBox="1"/>
          <p:nvPr/>
        </p:nvSpPr>
        <p:spPr>
          <a:xfrm>
            <a:off x="409514" y="3279496"/>
            <a:ext cx="5368271" cy="1384995"/>
          </a:xfrm>
          <a:prstGeom prst="rect">
            <a:avLst/>
          </a:prstGeom>
          <a:noFill/>
        </p:spPr>
        <p:txBody>
          <a:bodyPr wrap="square" rtlCol="0">
            <a:spAutoFit/>
          </a:bodyPr>
          <a:lstStyle/>
          <a:p>
            <a:r>
              <a:rPr lang="en-US" sz="2800"/>
              <a:t>The </a:t>
            </a:r>
            <a:r>
              <a:rPr lang="en-US" sz="2800" u="sng"/>
              <a:t>slides to this presentation </a:t>
            </a:r>
            <a:r>
              <a:rPr lang="en-US" sz="2800"/>
              <a:t>will also be available under the </a:t>
            </a:r>
            <a:r>
              <a:rPr lang="en-US" sz="2800" u="sng"/>
              <a:t>DOCUMENTS tab </a:t>
            </a:r>
          </a:p>
        </p:txBody>
      </p:sp>
    </p:spTree>
    <p:extLst>
      <p:ext uri="{BB962C8B-B14F-4D97-AF65-F5344CB8AC3E}">
        <p14:creationId xmlns:p14="http://schemas.microsoft.com/office/powerpoint/2010/main" val="2658056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A78DB-DC2B-4CF2-A346-14E706AE6BA0}"/>
              </a:ext>
            </a:extLst>
          </p:cNvPr>
          <p:cNvSpPr>
            <a:spLocks noGrp="1"/>
          </p:cNvSpPr>
          <p:nvPr>
            <p:ph type="title"/>
          </p:nvPr>
        </p:nvSpPr>
        <p:spPr>
          <a:xfrm>
            <a:off x="1483659" y="149412"/>
            <a:ext cx="9009530" cy="1325563"/>
          </a:xfrm>
        </p:spPr>
        <p:txBody>
          <a:bodyPr>
            <a:normAutofit/>
          </a:bodyPr>
          <a:lstStyle/>
          <a:p>
            <a:r>
              <a:rPr lang="en-US" sz="4000">
                <a:solidFill>
                  <a:schemeClr val="bg1"/>
                </a:solidFill>
                <a:latin typeface="ScalaSansLF-Bold"/>
              </a:rPr>
              <a:t>Error Messages: If you see these…</a:t>
            </a:r>
          </a:p>
        </p:txBody>
      </p:sp>
      <p:sp>
        <p:nvSpPr>
          <p:cNvPr id="3" name="Text Placeholder 2">
            <a:extLst>
              <a:ext uri="{FF2B5EF4-FFF2-40B4-BE49-F238E27FC236}">
                <a16:creationId xmlns:a16="http://schemas.microsoft.com/office/drawing/2014/main" id="{89BFB653-B06F-445A-A1DE-1BAC0B75BF9E}"/>
              </a:ext>
            </a:extLst>
          </p:cNvPr>
          <p:cNvSpPr>
            <a:spLocks noGrp="1"/>
          </p:cNvSpPr>
          <p:nvPr>
            <p:ph type="body" idx="1"/>
          </p:nvPr>
        </p:nvSpPr>
        <p:spPr>
          <a:xfrm>
            <a:off x="424236" y="2093119"/>
            <a:ext cx="5561199" cy="1039064"/>
          </a:xfrm>
        </p:spPr>
        <p:txBody>
          <a:bodyPr anchor="t">
            <a:normAutofit fontScale="92500" lnSpcReduction="20000"/>
          </a:bodyPr>
          <a:lstStyle/>
          <a:p>
            <a:pPr marL="342900" indent="-342900">
              <a:buChar char="•"/>
            </a:pPr>
            <a:r>
              <a:rPr lang="en-US" b="0">
                <a:latin typeface="ScalaSansLF-Bold"/>
              </a:rPr>
              <a:t>Check that you are not logged on to your account in more than one window/tab.</a:t>
            </a:r>
          </a:p>
        </p:txBody>
      </p:sp>
      <p:pic>
        <p:nvPicPr>
          <p:cNvPr id="8" name="Content Placeholder 7" descr="A picture containing holding&#10;&#10;Description automatically generated">
            <a:extLst>
              <a:ext uri="{FF2B5EF4-FFF2-40B4-BE49-F238E27FC236}">
                <a16:creationId xmlns:a16="http://schemas.microsoft.com/office/drawing/2014/main" id="{4C41F5BE-1140-4A6F-A2EE-4F22B7DD336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9788" y="3256705"/>
            <a:ext cx="5157787" cy="2181328"/>
          </a:xfrm>
        </p:spPr>
      </p:pic>
      <p:sp>
        <p:nvSpPr>
          <p:cNvPr id="5" name="Text Placeholder 4">
            <a:extLst>
              <a:ext uri="{FF2B5EF4-FFF2-40B4-BE49-F238E27FC236}">
                <a16:creationId xmlns:a16="http://schemas.microsoft.com/office/drawing/2014/main" id="{D46CA37F-7742-4AE6-8FD2-1D12E50B732C}"/>
              </a:ext>
            </a:extLst>
          </p:cNvPr>
          <p:cNvSpPr>
            <a:spLocks noGrp="1"/>
          </p:cNvSpPr>
          <p:nvPr>
            <p:ph type="body" sz="quarter" idx="3"/>
          </p:nvPr>
        </p:nvSpPr>
        <p:spPr>
          <a:xfrm>
            <a:off x="6172200" y="2056978"/>
            <a:ext cx="5183188" cy="823912"/>
          </a:xfrm>
        </p:spPr>
        <p:txBody>
          <a:bodyPr anchor="t">
            <a:normAutofit fontScale="92500" lnSpcReduction="20000"/>
          </a:bodyPr>
          <a:lstStyle/>
          <a:p>
            <a:pPr marL="342900" indent="-342900">
              <a:buChar char="•"/>
            </a:pPr>
            <a:r>
              <a:rPr lang="en-US" b="0" dirty="0">
                <a:latin typeface="ScalaSansLF-Bold"/>
              </a:rPr>
              <a:t>Most likely the server timed out or there is miscommunication. Internal authentication issue is a </a:t>
            </a:r>
            <a:r>
              <a:rPr lang="en-US" b="0">
                <a:latin typeface="ScalaSansLF-Bold"/>
              </a:rPr>
              <a:t>likely hood. </a:t>
            </a:r>
            <a:endParaRPr lang="en-US" dirty="0"/>
          </a:p>
        </p:txBody>
      </p:sp>
      <p:pic>
        <p:nvPicPr>
          <p:cNvPr id="10" name="Content Placeholder 9" descr="A screenshot of a cell phone&#10;&#10;Description automatically generated">
            <a:extLst>
              <a:ext uri="{FF2B5EF4-FFF2-40B4-BE49-F238E27FC236}">
                <a16:creationId xmlns:a16="http://schemas.microsoft.com/office/drawing/2014/main" id="{00C8DD24-4DE9-43A3-AE37-03DC1C6D908E}"/>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172200" y="3258264"/>
            <a:ext cx="5183188" cy="2178210"/>
          </a:xfrm>
        </p:spPr>
      </p:pic>
    </p:spTree>
    <p:extLst>
      <p:ext uri="{BB962C8B-B14F-4D97-AF65-F5344CB8AC3E}">
        <p14:creationId xmlns:p14="http://schemas.microsoft.com/office/powerpoint/2010/main" val="2280837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FF53-AA87-4088-A7B6-DBB9C7C7D82B}"/>
              </a:ext>
            </a:extLst>
          </p:cNvPr>
          <p:cNvSpPr>
            <a:spLocks noGrp="1"/>
          </p:cNvSpPr>
          <p:nvPr>
            <p:ph type="title"/>
          </p:nvPr>
        </p:nvSpPr>
        <p:spPr>
          <a:xfrm>
            <a:off x="838200" y="2766218"/>
            <a:ext cx="10515600" cy="1325563"/>
          </a:xfrm>
        </p:spPr>
        <p:txBody>
          <a:bodyPr>
            <a:normAutofit/>
          </a:bodyPr>
          <a:lstStyle/>
          <a:p>
            <a:pPr algn="ctr"/>
            <a:r>
              <a:rPr lang="en-US" sz="4800">
                <a:solidFill>
                  <a:schemeClr val="bg1"/>
                </a:solidFill>
                <a:latin typeface="ScalaSansLF-Bold"/>
              </a:rPr>
              <a:t>Thank you! </a:t>
            </a:r>
            <a:endParaRPr lang="en-US" sz="4800">
              <a:solidFill>
                <a:schemeClr val="bg1"/>
              </a:solidFill>
              <a:latin typeface="ScalaSansLF-Bold" panose="02000503060000020004" pitchFamily="2" charset="0"/>
            </a:endParaRPr>
          </a:p>
        </p:txBody>
      </p:sp>
    </p:spTree>
    <p:extLst>
      <p:ext uri="{BB962C8B-B14F-4D97-AF65-F5344CB8AC3E}">
        <p14:creationId xmlns:p14="http://schemas.microsoft.com/office/powerpoint/2010/main" val="918705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3FF53-AA87-4088-A7B6-DBB9C7C7D82B}"/>
              </a:ext>
            </a:extLst>
          </p:cNvPr>
          <p:cNvSpPr>
            <a:spLocks noGrp="1"/>
          </p:cNvSpPr>
          <p:nvPr>
            <p:ph type="ctrTitle"/>
          </p:nvPr>
        </p:nvSpPr>
        <p:spPr>
          <a:xfrm>
            <a:off x="1524000" y="1041400"/>
            <a:ext cx="9144000" cy="2387600"/>
          </a:xfrm>
        </p:spPr>
        <p:txBody>
          <a:bodyPr/>
          <a:lstStyle/>
          <a:p>
            <a:pPr algn="ctr"/>
            <a:r>
              <a:rPr lang="en-US">
                <a:latin typeface="ScalaSansLF-Bold" panose="02000503060000020004" pitchFamily="2" charset="0"/>
              </a:rPr>
              <a:t>Q&amp;A</a:t>
            </a:r>
            <a:r>
              <a:rPr lang="en-US">
                <a:effectLst>
                  <a:outerShdw blurRad="38100" dist="38100" dir="2700000" algn="tl">
                    <a:srgbClr val="000000">
                      <a:alpha val="43137"/>
                    </a:srgbClr>
                  </a:outerShdw>
                </a:effectLst>
              </a:rPr>
              <a:t> </a:t>
            </a:r>
          </a:p>
        </p:txBody>
      </p:sp>
      <p:sp>
        <p:nvSpPr>
          <p:cNvPr id="3" name="Subtitle 2">
            <a:extLst>
              <a:ext uri="{FF2B5EF4-FFF2-40B4-BE49-F238E27FC236}">
                <a16:creationId xmlns:a16="http://schemas.microsoft.com/office/drawing/2014/main" id="{3A394032-ADC0-4487-A938-A559D0A8BE00}"/>
              </a:ext>
            </a:extLst>
          </p:cNvPr>
          <p:cNvSpPr>
            <a:spLocks noGrp="1"/>
          </p:cNvSpPr>
          <p:nvPr>
            <p:ph type="subTitle" idx="1"/>
          </p:nvPr>
        </p:nvSpPr>
        <p:spPr>
          <a:xfrm>
            <a:off x="1524000" y="3429000"/>
            <a:ext cx="9144000" cy="1655762"/>
          </a:xfrm>
        </p:spPr>
        <p:txBody>
          <a:bodyPr vert="horz" lIns="91440" tIns="45720" rIns="91440" bIns="45720" rtlCol="0" anchor="t">
            <a:normAutofit/>
          </a:bodyPr>
          <a:lstStyle/>
          <a:p>
            <a:r>
              <a:rPr lang="en-US">
                <a:latin typeface="ScalaSansLF-Bold" panose="02000503060000020004" pitchFamily="2" charset="0"/>
              </a:rPr>
              <a:t>Metro Vanpool Help Desk </a:t>
            </a:r>
          </a:p>
          <a:p>
            <a:r>
              <a:rPr lang="en-US" u="sng">
                <a:latin typeface="ScalaSansLF-Bold" panose="02000503060000020004" pitchFamily="2" charset="0"/>
                <a:hlinkClick r:id="rId3"/>
              </a:rPr>
              <a:t>vanpool@metro.net</a:t>
            </a:r>
            <a:r>
              <a:rPr lang="en-US">
                <a:latin typeface="ScalaSansLF-Bold" panose="02000503060000020004" pitchFamily="2" charset="0"/>
              </a:rPr>
              <a:t> </a:t>
            </a:r>
          </a:p>
          <a:p>
            <a:endParaRPr lang="en-US">
              <a:latin typeface="ScalaSansLF-Bold"/>
            </a:endParaRPr>
          </a:p>
        </p:txBody>
      </p:sp>
    </p:spTree>
    <p:extLst>
      <p:ext uri="{BB962C8B-B14F-4D97-AF65-F5344CB8AC3E}">
        <p14:creationId xmlns:p14="http://schemas.microsoft.com/office/powerpoint/2010/main" val="2320825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2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DA6BEB-4D18-4B6C-9FDB-51F567602441}"/>
              </a:ext>
            </a:extLst>
          </p:cNvPr>
          <p:cNvSpPr>
            <a:spLocks noGrp="1"/>
          </p:cNvSpPr>
          <p:nvPr>
            <p:ph type="title"/>
          </p:nvPr>
        </p:nvSpPr>
        <p:spPr>
          <a:xfrm>
            <a:off x="722774" y="261859"/>
            <a:ext cx="10748683" cy="1325563"/>
          </a:xfrm>
        </p:spPr>
        <p:txBody>
          <a:bodyPr>
            <a:normAutofit/>
          </a:bodyPr>
          <a:lstStyle/>
          <a:p>
            <a:r>
              <a:rPr lang="en-US" sz="4000" kern="0">
                <a:latin typeface="ScalaSansLF-Bold" charset="0"/>
              </a:rPr>
              <a:t>New Metro Vanpool Software Portal and Why  </a:t>
            </a:r>
            <a:endParaRPr lang="en-US" sz="4000"/>
          </a:p>
        </p:txBody>
      </p:sp>
      <p:sp>
        <p:nvSpPr>
          <p:cNvPr id="15" name="TextBox 14">
            <a:extLst>
              <a:ext uri="{FF2B5EF4-FFF2-40B4-BE49-F238E27FC236}">
                <a16:creationId xmlns:a16="http://schemas.microsoft.com/office/drawing/2014/main" id="{8FBB20BD-D765-4255-900E-BE6E8D860DD5}"/>
              </a:ext>
            </a:extLst>
          </p:cNvPr>
          <p:cNvSpPr txBox="1"/>
          <p:nvPr/>
        </p:nvSpPr>
        <p:spPr>
          <a:xfrm>
            <a:off x="722774" y="2181238"/>
            <a:ext cx="7321773" cy="1938992"/>
          </a:xfrm>
          <a:prstGeom prst="rect">
            <a:avLst/>
          </a:prstGeom>
          <a:noFill/>
        </p:spPr>
        <p:txBody>
          <a:bodyPr wrap="square" lIns="91440" tIns="45720" rIns="91440" bIns="45720" rtlCol="0" anchor="t">
            <a:spAutoFit/>
          </a:bodyPr>
          <a:lstStyle/>
          <a:p>
            <a:pPr marL="342900" indent="-342900">
              <a:buFont typeface="Arial"/>
              <a:buChar char="•"/>
            </a:pPr>
            <a:r>
              <a:rPr lang="en-US" sz="2400" dirty="0">
                <a:latin typeface="ScalaSansLF-Bold"/>
              </a:rPr>
              <a:t>New website portal launched July 2020</a:t>
            </a:r>
            <a:endParaRPr lang="en-US" sz="2400" dirty="0">
              <a:latin typeface="ScalaSansLF-Bold" panose="02000503060000020004" pitchFamily="2" charset="0"/>
            </a:endParaRPr>
          </a:p>
          <a:p>
            <a:pPr marL="342900" indent="-342900">
              <a:buFont typeface="Arial"/>
              <a:buChar char="•"/>
            </a:pPr>
            <a:r>
              <a:rPr lang="en-US" sz="2400" dirty="0">
                <a:latin typeface="ScalaSansLF-Bold"/>
              </a:rPr>
              <a:t>Reporting and all other procedures made easier </a:t>
            </a:r>
            <a:endParaRPr lang="en-US" sz="2400" dirty="0">
              <a:latin typeface="ScalaSansLF-Bold" panose="02000503060000020004" pitchFamily="2" charset="0"/>
            </a:endParaRPr>
          </a:p>
          <a:p>
            <a:pPr marL="342900" indent="-342900">
              <a:buFont typeface="Arial"/>
              <a:buChar char="•"/>
            </a:pPr>
            <a:r>
              <a:rPr lang="en-US" sz="2400" dirty="0">
                <a:latin typeface="ScalaSansLF-Bold"/>
              </a:rPr>
              <a:t>No more paperwork, no scanning, no faxing </a:t>
            </a:r>
            <a:endParaRPr lang="en-US" sz="2400" dirty="0">
              <a:latin typeface="ScalaSansLF-Bold" panose="02000503060000020004" pitchFamily="2" charset="0"/>
            </a:endParaRPr>
          </a:p>
          <a:p>
            <a:pPr marL="342900" indent="-342900">
              <a:buFont typeface="Arial"/>
              <a:buChar char="•"/>
            </a:pPr>
            <a:r>
              <a:rPr lang="en-US" sz="2400" dirty="0">
                <a:latin typeface="ScalaSansLF-Bold"/>
              </a:rPr>
              <a:t>Online software helps secure your $600 subsidy!</a:t>
            </a:r>
            <a:endParaRPr lang="en-US" sz="2400" dirty="0">
              <a:latin typeface="ScalaSansLF-Bold" panose="02000503060000020004" pitchFamily="2" charset="0"/>
            </a:endParaRPr>
          </a:p>
          <a:p>
            <a:pPr marL="342900" indent="-342900">
              <a:buFont typeface="Arial"/>
              <a:buChar char="•"/>
            </a:pPr>
            <a:r>
              <a:rPr lang="en-US" sz="2400" dirty="0">
                <a:latin typeface="ScalaSansLF-Bold"/>
                <a:ea typeface="+mn-lt"/>
                <a:cs typeface="+mn-lt"/>
              </a:rPr>
              <a:t>Mobile app available</a:t>
            </a:r>
          </a:p>
        </p:txBody>
      </p:sp>
    </p:spTree>
    <p:extLst>
      <p:ext uri="{BB962C8B-B14F-4D97-AF65-F5344CB8AC3E}">
        <p14:creationId xmlns:p14="http://schemas.microsoft.com/office/powerpoint/2010/main" val="3263946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2000"/>
          </a:stretch>
        </a:blip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DA6BEB-4D18-4B6C-9FDB-51F567602441}"/>
              </a:ext>
            </a:extLst>
          </p:cNvPr>
          <p:cNvSpPr>
            <a:spLocks noGrp="1"/>
          </p:cNvSpPr>
          <p:nvPr>
            <p:ph type="title"/>
          </p:nvPr>
        </p:nvSpPr>
        <p:spPr>
          <a:xfrm>
            <a:off x="722774" y="118085"/>
            <a:ext cx="10748683" cy="1325563"/>
          </a:xfrm>
        </p:spPr>
        <p:txBody>
          <a:bodyPr>
            <a:normAutofit/>
          </a:bodyPr>
          <a:lstStyle/>
          <a:p>
            <a:r>
              <a:rPr lang="en-US" sz="4000" kern="0">
                <a:latin typeface="ScalaSansLF-Bold" charset="0"/>
              </a:rPr>
              <a:t>New Metro Vanpool Software Portal and Why  </a:t>
            </a:r>
            <a:endParaRPr lang="en-US" sz="4000"/>
          </a:p>
        </p:txBody>
      </p:sp>
      <p:sp>
        <p:nvSpPr>
          <p:cNvPr id="6" name="Text Placeholder 5">
            <a:extLst>
              <a:ext uri="{FF2B5EF4-FFF2-40B4-BE49-F238E27FC236}">
                <a16:creationId xmlns:a16="http://schemas.microsoft.com/office/drawing/2014/main" id="{FCB28CD4-9DD3-4DD4-8D92-0780ED1D3407}"/>
              </a:ext>
            </a:extLst>
          </p:cNvPr>
          <p:cNvSpPr>
            <a:spLocks noGrp="1"/>
          </p:cNvSpPr>
          <p:nvPr>
            <p:ph type="body" idx="1"/>
          </p:nvPr>
        </p:nvSpPr>
        <p:spPr>
          <a:xfrm>
            <a:off x="862014" y="1488657"/>
            <a:ext cx="5157787" cy="823912"/>
          </a:xfrm>
        </p:spPr>
        <p:txBody>
          <a:bodyPr/>
          <a:lstStyle/>
          <a:p>
            <a:r>
              <a:rPr lang="en-US"/>
              <a:t>What We Had</a:t>
            </a:r>
          </a:p>
        </p:txBody>
      </p:sp>
      <p:pic>
        <p:nvPicPr>
          <p:cNvPr id="11" name="Content Placeholder 10" descr="A screenshot of a cell phone&#10;&#10;Description automatically generated">
            <a:extLst>
              <a:ext uri="{FF2B5EF4-FFF2-40B4-BE49-F238E27FC236}">
                <a16:creationId xmlns:a16="http://schemas.microsoft.com/office/drawing/2014/main" id="{6263719E-7FD6-43C4-8A7D-842F098130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1777" y="2312569"/>
            <a:ext cx="4768290" cy="3684588"/>
          </a:xfrm>
        </p:spPr>
      </p:pic>
      <p:sp>
        <p:nvSpPr>
          <p:cNvPr id="8" name="Text Placeholder 7">
            <a:extLst>
              <a:ext uri="{FF2B5EF4-FFF2-40B4-BE49-F238E27FC236}">
                <a16:creationId xmlns:a16="http://schemas.microsoft.com/office/drawing/2014/main" id="{8E0E3631-94E4-4862-AFA7-D68D8D82D3CC}"/>
              </a:ext>
            </a:extLst>
          </p:cNvPr>
          <p:cNvSpPr>
            <a:spLocks noGrp="1"/>
          </p:cNvSpPr>
          <p:nvPr>
            <p:ph type="body" sz="quarter" idx="3"/>
          </p:nvPr>
        </p:nvSpPr>
        <p:spPr>
          <a:xfrm>
            <a:off x="6172200" y="1488657"/>
            <a:ext cx="5183188" cy="823912"/>
          </a:xfrm>
        </p:spPr>
        <p:txBody>
          <a:bodyPr/>
          <a:lstStyle/>
          <a:p>
            <a:r>
              <a:rPr lang="en-US"/>
              <a:t>What We Have Now</a:t>
            </a:r>
          </a:p>
        </p:txBody>
      </p:sp>
      <p:pic>
        <p:nvPicPr>
          <p:cNvPr id="13" name="Content Placeholder 12" descr="A screenshot of a cell phone&#10;&#10;Description automatically generated">
            <a:extLst>
              <a:ext uri="{FF2B5EF4-FFF2-40B4-BE49-F238E27FC236}">
                <a16:creationId xmlns:a16="http://schemas.microsoft.com/office/drawing/2014/main" id="{9429BBC7-EBFB-4F78-BA50-0C556D4ED5F0}"/>
              </a:ext>
            </a:extLst>
          </p:cNvPr>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91934" y="2312569"/>
            <a:ext cx="4743720" cy="3684588"/>
          </a:xfrm>
        </p:spPr>
      </p:pic>
    </p:spTree>
    <p:extLst>
      <p:ext uri="{BB962C8B-B14F-4D97-AF65-F5344CB8AC3E}">
        <p14:creationId xmlns:p14="http://schemas.microsoft.com/office/powerpoint/2010/main" val="3764991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E715-7A6A-41FA-AC09-1F1CFC25F84D}"/>
              </a:ext>
            </a:extLst>
          </p:cNvPr>
          <p:cNvSpPr>
            <a:spLocks noGrp="1"/>
          </p:cNvSpPr>
          <p:nvPr>
            <p:ph type="ctrTitle"/>
          </p:nvPr>
        </p:nvSpPr>
        <p:spPr>
          <a:xfrm>
            <a:off x="1167993" y="333171"/>
            <a:ext cx="9144000" cy="939412"/>
          </a:xfrm>
        </p:spPr>
        <p:txBody>
          <a:bodyPr>
            <a:normAutofit/>
          </a:bodyPr>
          <a:lstStyle/>
          <a:p>
            <a:pPr>
              <a:lnSpc>
                <a:spcPct val="100000"/>
              </a:lnSpc>
              <a:spcBef>
                <a:spcPts val="0"/>
              </a:spcBef>
              <a:defRPr/>
            </a:pPr>
            <a:r>
              <a:rPr lang="en-US" sz="4000" kern="0">
                <a:solidFill>
                  <a:schemeClr val="bg1"/>
                </a:solidFill>
                <a:latin typeface="ScalaSansLF-Bold"/>
              </a:rPr>
              <a:t>Activating Your Account </a:t>
            </a:r>
            <a:endParaRPr lang="en-US" sz="4000" kern="0">
              <a:solidFill>
                <a:schemeClr val="bg1"/>
              </a:solidFill>
              <a:cs typeface="Calibri Light" panose="020F0302020204030204"/>
            </a:endParaRPr>
          </a:p>
        </p:txBody>
      </p:sp>
      <p:grpSp>
        <p:nvGrpSpPr>
          <p:cNvPr id="9" name="Group 8">
            <a:extLst>
              <a:ext uri="{FF2B5EF4-FFF2-40B4-BE49-F238E27FC236}">
                <a16:creationId xmlns:a16="http://schemas.microsoft.com/office/drawing/2014/main" id="{56245C01-877C-40AF-AAC9-3274C6115D0C}"/>
              </a:ext>
            </a:extLst>
          </p:cNvPr>
          <p:cNvGrpSpPr/>
          <p:nvPr/>
        </p:nvGrpSpPr>
        <p:grpSpPr>
          <a:xfrm>
            <a:off x="549428" y="1828799"/>
            <a:ext cx="4880528" cy="4241446"/>
            <a:chOff x="549428" y="1828799"/>
            <a:chExt cx="4880528" cy="4241446"/>
          </a:xfrm>
        </p:grpSpPr>
        <p:pic>
          <p:nvPicPr>
            <p:cNvPr id="5" name="Picture 4" descr="A screenshot of a social media post&#10;&#10;Description automatically generated">
              <a:extLst>
                <a:ext uri="{FF2B5EF4-FFF2-40B4-BE49-F238E27FC236}">
                  <a16:creationId xmlns:a16="http://schemas.microsoft.com/office/drawing/2014/main" id="{1B8B550E-A766-4428-8DBC-5E2C79634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096" y="2088442"/>
              <a:ext cx="4100860" cy="3981803"/>
            </a:xfrm>
            <a:prstGeom prst="rect">
              <a:avLst/>
            </a:prstGeom>
          </p:spPr>
        </p:pic>
        <p:sp>
          <p:nvSpPr>
            <p:cNvPr id="6" name="Rectangle 5">
              <a:extLst>
                <a:ext uri="{FF2B5EF4-FFF2-40B4-BE49-F238E27FC236}">
                  <a16:creationId xmlns:a16="http://schemas.microsoft.com/office/drawing/2014/main" id="{153A402D-997F-4D96-B272-44F21D815672}"/>
                </a:ext>
              </a:extLst>
            </p:cNvPr>
            <p:cNvSpPr/>
            <p:nvPr/>
          </p:nvSpPr>
          <p:spPr>
            <a:xfrm>
              <a:off x="549428" y="1828799"/>
              <a:ext cx="697627" cy="707886"/>
            </a:xfrm>
            <a:prstGeom prst="rect">
              <a:avLst/>
            </a:prstGeom>
          </p:spPr>
          <p:txBody>
            <a:bodyPr wrap="none">
              <a:spAutoFit/>
            </a:bodyPr>
            <a:lstStyle/>
            <a:p>
              <a:r>
                <a:rPr lang="en-US" sz="4000" kern="0">
                  <a:solidFill>
                    <a:prstClr val="black"/>
                  </a:solidFill>
                  <a:latin typeface="ScalaSansLF-Bold" charset="0"/>
                </a:rPr>
                <a:t>1. </a:t>
              </a:r>
              <a:endParaRPr lang="en-US" sz="4000"/>
            </a:p>
          </p:txBody>
        </p:sp>
      </p:grpSp>
      <p:grpSp>
        <p:nvGrpSpPr>
          <p:cNvPr id="12" name="Group 11">
            <a:extLst>
              <a:ext uri="{FF2B5EF4-FFF2-40B4-BE49-F238E27FC236}">
                <a16:creationId xmlns:a16="http://schemas.microsoft.com/office/drawing/2014/main" id="{8A0A1671-A314-4D9B-84CE-4E7CA32BCE55}"/>
              </a:ext>
            </a:extLst>
          </p:cNvPr>
          <p:cNvGrpSpPr/>
          <p:nvPr/>
        </p:nvGrpSpPr>
        <p:grpSpPr>
          <a:xfrm>
            <a:off x="6762046" y="1828799"/>
            <a:ext cx="4100858" cy="4241446"/>
            <a:chOff x="6762046" y="1828799"/>
            <a:chExt cx="4100858" cy="4241446"/>
          </a:xfrm>
        </p:grpSpPr>
        <p:pic>
          <p:nvPicPr>
            <p:cNvPr id="8" name="Picture 7" descr="A screenshot of a cell phone&#10;&#10;Description automatically generated">
              <a:extLst>
                <a:ext uri="{FF2B5EF4-FFF2-40B4-BE49-F238E27FC236}">
                  <a16:creationId xmlns:a16="http://schemas.microsoft.com/office/drawing/2014/main" id="{E2BF2560-E1B5-4F6F-B8E1-793AC2151A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2092" y="2088442"/>
              <a:ext cx="3390812" cy="3981803"/>
            </a:xfrm>
            <a:prstGeom prst="rect">
              <a:avLst/>
            </a:prstGeom>
          </p:spPr>
        </p:pic>
        <p:sp>
          <p:nvSpPr>
            <p:cNvPr id="11" name="Rectangle 10">
              <a:extLst>
                <a:ext uri="{FF2B5EF4-FFF2-40B4-BE49-F238E27FC236}">
                  <a16:creationId xmlns:a16="http://schemas.microsoft.com/office/drawing/2014/main" id="{6577F0D4-11F1-465E-8EDE-5E43E95DE5B8}"/>
                </a:ext>
              </a:extLst>
            </p:cNvPr>
            <p:cNvSpPr/>
            <p:nvPr/>
          </p:nvSpPr>
          <p:spPr>
            <a:xfrm>
              <a:off x="6762046" y="1828799"/>
              <a:ext cx="569387" cy="707886"/>
            </a:xfrm>
            <a:prstGeom prst="rect">
              <a:avLst/>
            </a:prstGeom>
          </p:spPr>
          <p:txBody>
            <a:bodyPr wrap="none">
              <a:spAutoFit/>
            </a:bodyPr>
            <a:lstStyle/>
            <a:p>
              <a:r>
                <a:rPr lang="en-US" sz="4000" kern="0">
                  <a:solidFill>
                    <a:prstClr val="black"/>
                  </a:solidFill>
                  <a:latin typeface="ScalaSansLF-Bold" charset="0"/>
                </a:rPr>
                <a:t>2.</a:t>
              </a:r>
              <a:endParaRPr lang="en-US" sz="4000"/>
            </a:p>
          </p:txBody>
        </p:sp>
      </p:grpSp>
    </p:spTree>
    <p:extLst>
      <p:ext uri="{BB962C8B-B14F-4D97-AF65-F5344CB8AC3E}">
        <p14:creationId xmlns:p14="http://schemas.microsoft.com/office/powerpoint/2010/main" val="389789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E715-7A6A-41FA-AC09-1F1CFC25F84D}"/>
              </a:ext>
            </a:extLst>
          </p:cNvPr>
          <p:cNvSpPr>
            <a:spLocks noGrp="1"/>
          </p:cNvSpPr>
          <p:nvPr>
            <p:ph type="ctrTitle"/>
          </p:nvPr>
        </p:nvSpPr>
        <p:spPr>
          <a:xfrm>
            <a:off x="3149193" y="252488"/>
            <a:ext cx="5889812" cy="939412"/>
          </a:xfrm>
        </p:spPr>
        <p:txBody>
          <a:bodyPr>
            <a:normAutofit/>
          </a:bodyPr>
          <a:lstStyle/>
          <a:p>
            <a:pPr algn="l">
              <a:lnSpc>
                <a:spcPct val="100000"/>
              </a:lnSpc>
              <a:spcBef>
                <a:spcPts val="0"/>
              </a:spcBef>
              <a:defRPr/>
            </a:pPr>
            <a:r>
              <a:rPr lang="en-US" sz="4000" kern="0">
                <a:solidFill>
                  <a:schemeClr val="bg1"/>
                </a:solidFill>
                <a:latin typeface="ScalaSansLF-Bold"/>
              </a:rPr>
              <a:t>Activating Your Account </a:t>
            </a:r>
            <a:endParaRPr lang="en-US" sz="4000" kern="0">
              <a:solidFill>
                <a:schemeClr val="bg1"/>
              </a:solidFill>
            </a:endParaRPr>
          </a:p>
        </p:txBody>
      </p:sp>
      <p:grpSp>
        <p:nvGrpSpPr>
          <p:cNvPr id="7" name="Group 6">
            <a:extLst>
              <a:ext uri="{FF2B5EF4-FFF2-40B4-BE49-F238E27FC236}">
                <a16:creationId xmlns:a16="http://schemas.microsoft.com/office/drawing/2014/main" id="{0D084280-6F73-4F80-8595-A0BE5A7C3F4B}"/>
              </a:ext>
            </a:extLst>
          </p:cNvPr>
          <p:cNvGrpSpPr/>
          <p:nvPr/>
        </p:nvGrpSpPr>
        <p:grpSpPr>
          <a:xfrm>
            <a:off x="1001607" y="2071416"/>
            <a:ext cx="5094393" cy="3281500"/>
            <a:chOff x="1001607" y="2071416"/>
            <a:chExt cx="5094393" cy="3281500"/>
          </a:xfrm>
        </p:grpSpPr>
        <p:pic>
          <p:nvPicPr>
            <p:cNvPr id="3" name="Picture 2">
              <a:extLst>
                <a:ext uri="{FF2B5EF4-FFF2-40B4-BE49-F238E27FC236}">
                  <a16:creationId xmlns:a16="http://schemas.microsoft.com/office/drawing/2014/main" id="{4DCD47AE-B493-41D8-8183-A682447E3568}"/>
                </a:ext>
              </a:extLst>
            </p:cNvPr>
            <p:cNvPicPr>
              <a:picLocks noChangeAspect="1"/>
            </p:cNvPicPr>
            <p:nvPr/>
          </p:nvPicPr>
          <p:blipFill>
            <a:blip r:embed="rId4"/>
            <a:stretch>
              <a:fillRect/>
            </a:stretch>
          </p:blipFill>
          <p:spPr>
            <a:xfrm>
              <a:off x="1570994" y="2504543"/>
              <a:ext cx="4525006" cy="2848373"/>
            </a:xfrm>
            <a:prstGeom prst="rect">
              <a:avLst/>
            </a:prstGeom>
          </p:spPr>
        </p:pic>
        <p:sp>
          <p:nvSpPr>
            <p:cNvPr id="4" name="Rectangle 3">
              <a:extLst>
                <a:ext uri="{FF2B5EF4-FFF2-40B4-BE49-F238E27FC236}">
                  <a16:creationId xmlns:a16="http://schemas.microsoft.com/office/drawing/2014/main" id="{39E59628-AB1C-48B6-9911-D50A33C480B3}"/>
                </a:ext>
              </a:extLst>
            </p:cNvPr>
            <p:cNvSpPr/>
            <p:nvPr/>
          </p:nvSpPr>
          <p:spPr>
            <a:xfrm>
              <a:off x="1001607" y="2071416"/>
              <a:ext cx="569387" cy="707886"/>
            </a:xfrm>
            <a:prstGeom prst="rect">
              <a:avLst/>
            </a:prstGeom>
          </p:spPr>
          <p:txBody>
            <a:bodyPr wrap="none">
              <a:spAutoFit/>
            </a:bodyPr>
            <a:lstStyle/>
            <a:p>
              <a:r>
                <a:rPr lang="en-US" sz="4000" kern="0">
                  <a:solidFill>
                    <a:prstClr val="black"/>
                  </a:solidFill>
                  <a:latin typeface="ScalaSansLF-Bold" charset="0"/>
                </a:rPr>
                <a:t>3.</a:t>
              </a:r>
              <a:endParaRPr lang="en-US" sz="4000"/>
            </a:p>
          </p:txBody>
        </p:sp>
      </p:grpSp>
      <p:grpSp>
        <p:nvGrpSpPr>
          <p:cNvPr id="15" name="Group 14">
            <a:extLst>
              <a:ext uri="{FF2B5EF4-FFF2-40B4-BE49-F238E27FC236}">
                <a16:creationId xmlns:a16="http://schemas.microsoft.com/office/drawing/2014/main" id="{37E29B3B-386D-4B3F-A42E-387AA6B4629F}"/>
              </a:ext>
            </a:extLst>
          </p:cNvPr>
          <p:cNvGrpSpPr/>
          <p:nvPr/>
        </p:nvGrpSpPr>
        <p:grpSpPr>
          <a:xfrm>
            <a:off x="6690283" y="1937104"/>
            <a:ext cx="4500110" cy="3991606"/>
            <a:chOff x="6690283" y="1937104"/>
            <a:chExt cx="4500110" cy="3991606"/>
          </a:xfrm>
        </p:grpSpPr>
        <p:pic>
          <p:nvPicPr>
            <p:cNvPr id="13" name="Picture 12" descr="A screenshot of a social media post&#10;&#10;Description automatically generated">
              <a:extLst>
                <a:ext uri="{FF2B5EF4-FFF2-40B4-BE49-F238E27FC236}">
                  <a16:creationId xmlns:a16="http://schemas.microsoft.com/office/drawing/2014/main" id="{F58F4CA8-5019-49C2-AB07-F32EB20E2A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9670" y="2174933"/>
              <a:ext cx="3930723" cy="3753777"/>
            </a:xfrm>
            <a:prstGeom prst="rect">
              <a:avLst/>
            </a:prstGeom>
          </p:spPr>
        </p:pic>
        <p:sp>
          <p:nvSpPr>
            <p:cNvPr id="14" name="Rectangle 13">
              <a:extLst>
                <a:ext uri="{FF2B5EF4-FFF2-40B4-BE49-F238E27FC236}">
                  <a16:creationId xmlns:a16="http://schemas.microsoft.com/office/drawing/2014/main" id="{E8D03174-F102-4CE2-BC55-345E6E4E0D5F}"/>
                </a:ext>
              </a:extLst>
            </p:cNvPr>
            <p:cNvSpPr/>
            <p:nvPr/>
          </p:nvSpPr>
          <p:spPr>
            <a:xfrm>
              <a:off x="6690283" y="1937104"/>
              <a:ext cx="569387" cy="707886"/>
            </a:xfrm>
            <a:prstGeom prst="rect">
              <a:avLst/>
            </a:prstGeom>
          </p:spPr>
          <p:txBody>
            <a:bodyPr wrap="none">
              <a:spAutoFit/>
            </a:bodyPr>
            <a:lstStyle/>
            <a:p>
              <a:r>
                <a:rPr lang="en-US" sz="4000" kern="0">
                  <a:solidFill>
                    <a:prstClr val="black"/>
                  </a:solidFill>
                  <a:latin typeface="ScalaSansLF-Bold" charset="0"/>
                </a:rPr>
                <a:t>4.</a:t>
              </a:r>
              <a:endParaRPr lang="en-US" sz="4000"/>
            </a:p>
          </p:txBody>
        </p:sp>
      </p:grpSp>
    </p:spTree>
    <p:extLst>
      <p:ext uri="{BB962C8B-B14F-4D97-AF65-F5344CB8AC3E}">
        <p14:creationId xmlns:p14="http://schemas.microsoft.com/office/powerpoint/2010/main" val="342303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E715-7A6A-41FA-AC09-1F1CFC25F84D}"/>
              </a:ext>
            </a:extLst>
          </p:cNvPr>
          <p:cNvSpPr>
            <a:spLocks noGrp="1"/>
          </p:cNvSpPr>
          <p:nvPr>
            <p:ph type="ctrTitle"/>
          </p:nvPr>
        </p:nvSpPr>
        <p:spPr>
          <a:xfrm>
            <a:off x="3167122" y="315241"/>
            <a:ext cx="5853953" cy="939412"/>
          </a:xfrm>
        </p:spPr>
        <p:txBody>
          <a:bodyPr>
            <a:normAutofit/>
          </a:bodyPr>
          <a:lstStyle/>
          <a:p>
            <a:pPr algn="l">
              <a:lnSpc>
                <a:spcPct val="100000"/>
              </a:lnSpc>
              <a:spcBef>
                <a:spcPts val="0"/>
              </a:spcBef>
              <a:defRPr/>
            </a:pPr>
            <a:r>
              <a:rPr lang="en-US" sz="4000" kern="0">
                <a:solidFill>
                  <a:schemeClr val="bg1"/>
                </a:solidFill>
                <a:latin typeface="ScalaSansLF-Bold"/>
              </a:rPr>
              <a:t>Activating Your Account </a:t>
            </a:r>
            <a:endParaRPr lang="en-US" sz="4000" kern="0">
              <a:solidFill>
                <a:schemeClr val="bg1"/>
              </a:solidFill>
            </a:endParaRPr>
          </a:p>
        </p:txBody>
      </p:sp>
      <p:grpSp>
        <p:nvGrpSpPr>
          <p:cNvPr id="9" name="Group 8">
            <a:extLst>
              <a:ext uri="{FF2B5EF4-FFF2-40B4-BE49-F238E27FC236}">
                <a16:creationId xmlns:a16="http://schemas.microsoft.com/office/drawing/2014/main" id="{F9848DCD-A75D-4985-9F9F-2B1B2160BBA1}"/>
              </a:ext>
            </a:extLst>
          </p:cNvPr>
          <p:cNvGrpSpPr/>
          <p:nvPr/>
        </p:nvGrpSpPr>
        <p:grpSpPr>
          <a:xfrm>
            <a:off x="549428" y="1815097"/>
            <a:ext cx="4233553" cy="3947944"/>
            <a:chOff x="959396" y="1825730"/>
            <a:chExt cx="4233553" cy="3947944"/>
          </a:xfrm>
        </p:grpSpPr>
        <p:pic>
          <p:nvPicPr>
            <p:cNvPr id="6" name="Picture 5" descr="A screenshot of a cell phone&#10;&#10;Description automatically generated">
              <a:extLst>
                <a:ext uri="{FF2B5EF4-FFF2-40B4-BE49-F238E27FC236}">
                  <a16:creationId xmlns:a16="http://schemas.microsoft.com/office/drawing/2014/main" id="{9A7DEF78-B5FB-443E-91BA-B56937EEC8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8783" y="2179673"/>
              <a:ext cx="3664166" cy="3594001"/>
            </a:xfrm>
            <a:prstGeom prst="rect">
              <a:avLst/>
            </a:prstGeom>
          </p:spPr>
        </p:pic>
        <p:sp>
          <p:nvSpPr>
            <p:cNvPr id="8" name="Rectangle 7">
              <a:extLst>
                <a:ext uri="{FF2B5EF4-FFF2-40B4-BE49-F238E27FC236}">
                  <a16:creationId xmlns:a16="http://schemas.microsoft.com/office/drawing/2014/main" id="{B51ACD49-AC4E-488C-9572-889487E09B30}"/>
                </a:ext>
              </a:extLst>
            </p:cNvPr>
            <p:cNvSpPr/>
            <p:nvPr/>
          </p:nvSpPr>
          <p:spPr>
            <a:xfrm>
              <a:off x="959396" y="1825730"/>
              <a:ext cx="569387" cy="707886"/>
            </a:xfrm>
            <a:prstGeom prst="rect">
              <a:avLst/>
            </a:prstGeom>
          </p:spPr>
          <p:txBody>
            <a:bodyPr wrap="none">
              <a:spAutoFit/>
            </a:bodyPr>
            <a:lstStyle/>
            <a:p>
              <a:r>
                <a:rPr lang="en-US" sz="4000" kern="0">
                  <a:solidFill>
                    <a:prstClr val="black"/>
                  </a:solidFill>
                  <a:latin typeface="ScalaSansLF-Bold" charset="0"/>
                </a:rPr>
                <a:t>5.</a:t>
              </a:r>
              <a:endParaRPr lang="en-US" sz="4000"/>
            </a:p>
          </p:txBody>
        </p:sp>
      </p:grpSp>
      <p:grpSp>
        <p:nvGrpSpPr>
          <p:cNvPr id="18" name="Group 17">
            <a:extLst>
              <a:ext uri="{FF2B5EF4-FFF2-40B4-BE49-F238E27FC236}">
                <a16:creationId xmlns:a16="http://schemas.microsoft.com/office/drawing/2014/main" id="{4FA14385-2858-44E8-A364-4B4E45F8AEC1}"/>
              </a:ext>
            </a:extLst>
          </p:cNvPr>
          <p:cNvGrpSpPr/>
          <p:nvPr/>
        </p:nvGrpSpPr>
        <p:grpSpPr>
          <a:xfrm>
            <a:off x="5040984" y="2371058"/>
            <a:ext cx="6821972" cy="2870794"/>
            <a:chOff x="5051616" y="2169040"/>
            <a:chExt cx="6821972" cy="2870794"/>
          </a:xfrm>
        </p:grpSpPr>
        <p:grpSp>
          <p:nvGrpSpPr>
            <p:cNvPr id="16" name="Group 15">
              <a:extLst>
                <a:ext uri="{FF2B5EF4-FFF2-40B4-BE49-F238E27FC236}">
                  <a16:creationId xmlns:a16="http://schemas.microsoft.com/office/drawing/2014/main" id="{E3D2E099-A689-4371-8D7E-5CDC912A8501}"/>
                </a:ext>
              </a:extLst>
            </p:cNvPr>
            <p:cNvGrpSpPr/>
            <p:nvPr/>
          </p:nvGrpSpPr>
          <p:grpSpPr>
            <a:xfrm>
              <a:off x="5533976" y="2522984"/>
              <a:ext cx="6339612" cy="2516850"/>
              <a:chOff x="5533976" y="2522984"/>
              <a:chExt cx="6339612" cy="2516850"/>
            </a:xfrm>
          </p:grpSpPr>
          <p:pic>
            <p:nvPicPr>
              <p:cNvPr id="11" name="Picture 10" descr="A screenshot of a cell phone&#10;&#10;Description automatically generated">
                <a:extLst>
                  <a:ext uri="{FF2B5EF4-FFF2-40B4-BE49-F238E27FC236}">
                    <a16:creationId xmlns:a16="http://schemas.microsoft.com/office/drawing/2014/main" id="{F8162E93-D74F-4DFF-9A3B-880815D46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3976" y="2522984"/>
                <a:ext cx="6339612" cy="2516850"/>
              </a:xfrm>
              <a:prstGeom prst="rect">
                <a:avLst/>
              </a:prstGeom>
            </p:spPr>
          </p:pic>
          <p:sp>
            <p:nvSpPr>
              <p:cNvPr id="12" name="Rectangle 11">
                <a:extLst>
                  <a:ext uri="{FF2B5EF4-FFF2-40B4-BE49-F238E27FC236}">
                    <a16:creationId xmlns:a16="http://schemas.microsoft.com/office/drawing/2014/main" id="{7A015CDF-AFFD-4F7E-AD27-D03FAD53C712}"/>
                  </a:ext>
                </a:extLst>
              </p:cNvPr>
              <p:cNvSpPr/>
              <p:nvPr/>
            </p:nvSpPr>
            <p:spPr>
              <a:xfrm>
                <a:off x="10873740" y="2575560"/>
                <a:ext cx="518160" cy="876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FF0A86F6-481B-44CB-A61C-309C9F18615C}"/>
                </a:ext>
              </a:extLst>
            </p:cNvPr>
            <p:cNvSpPr/>
            <p:nvPr/>
          </p:nvSpPr>
          <p:spPr>
            <a:xfrm>
              <a:off x="5051616" y="2169040"/>
              <a:ext cx="569387" cy="707886"/>
            </a:xfrm>
            <a:prstGeom prst="rect">
              <a:avLst/>
            </a:prstGeom>
          </p:spPr>
          <p:txBody>
            <a:bodyPr wrap="none">
              <a:spAutoFit/>
            </a:bodyPr>
            <a:lstStyle/>
            <a:p>
              <a:r>
                <a:rPr lang="en-US" sz="4000" kern="0">
                  <a:solidFill>
                    <a:prstClr val="black"/>
                  </a:solidFill>
                  <a:latin typeface="ScalaSansLF-Bold" charset="0"/>
                </a:rPr>
                <a:t>6.</a:t>
              </a:r>
              <a:endParaRPr lang="en-US" sz="4000"/>
            </a:p>
          </p:txBody>
        </p:sp>
      </p:grpSp>
      <p:sp>
        <p:nvSpPr>
          <p:cNvPr id="19" name="TextBox 18">
            <a:extLst>
              <a:ext uri="{FF2B5EF4-FFF2-40B4-BE49-F238E27FC236}">
                <a16:creationId xmlns:a16="http://schemas.microsoft.com/office/drawing/2014/main" id="{5A745C35-DF02-4166-AAFE-9032F3CF2A4D}"/>
              </a:ext>
            </a:extLst>
          </p:cNvPr>
          <p:cNvSpPr txBox="1"/>
          <p:nvPr/>
        </p:nvSpPr>
        <p:spPr>
          <a:xfrm>
            <a:off x="6462085" y="5763041"/>
            <a:ext cx="4462130" cy="369332"/>
          </a:xfrm>
          <a:prstGeom prst="rect">
            <a:avLst/>
          </a:prstGeom>
          <a:noFill/>
        </p:spPr>
        <p:txBody>
          <a:bodyPr wrap="square" rtlCol="0">
            <a:spAutoFit/>
          </a:bodyPr>
          <a:lstStyle/>
          <a:p>
            <a:r>
              <a:rPr lang="en-US"/>
              <a:t>*ONCE YOU SEE THIS SCREEN, YOUR DONE!*</a:t>
            </a:r>
          </a:p>
        </p:txBody>
      </p:sp>
    </p:spTree>
    <p:extLst>
      <p:ext uri="{BB962C8B-B14F-4D97-AF65-F5344CB8AC3E}">
        <p14:creationId xmlns:p14="http://schemas.microsoft.com/office/powerpoint/2010/main" val="2224743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DCC3A-A48D-4A3F-9067-1AC2E4B19895}"/>
              </a:ext>
            </a:extLst>
          </p:cNvPr>
          <p:cNvSpPr>
            <a:spLocks noGrp="1"/>
          </p:cNvSpPr>
          <p:nvPr>
            <p:ph type="title"/>
          </p:nvPr>
        </p:nvSpPr>
        <p:spPr>
          <a:xfrm>
            <a:off x="2801471" y="266513"/>
            <a:ext cx="6391835" cy="1047657"/>
          </a:xfrm>
        </p:spPr>
        <p:txBody>
          <a:bodyPr/>
          <a:lstStyle/>
          <a:p>
            <a:r>
              <a:rPr lang="en-US" kern="0">
                <a:solidFill>
                  <a:schemeClr val="bg1"/>
                </a:solidFill>
                <a:latin typeface="ScalaSansLF-Bold"/>
              </a:rPr>
              <a:t>Setting Up Your Profile</a:t>
            </a:r>
            <a:endParaRPr lang="en-US">
              <a:solidFill>
                <a:schemeClr val="bg1"/>
              </a:solidFill>
              <a:latin typeface="ScalaSansLF-Bold"/>
            </a:endParaRPr>
          </a:p>
        </p:txBody>
      </p:sp>
      <p:grpSp>
        <p:nvGrpSpPr>
          <p:cNvPr id="8" name="Group 7">
            <a:extLst>
              <a:ext uri="{FF2B5EF4-FFF2-40B4-BE49-F238E27FC236}">
                <a16:creationId xmlns:a16="http://schemas.microsoft.com/office/drawing/2014/main" id="{93B5B380-F1A1-44EC-8C49-316FA863C3C9}"/>
              </a:ext>
            </a:extLst>
          </p:cNvPr>
          <p:cNvGrpSpPr/>
          <p:nvPr/>
        </p:nvGrpSpPr>
        <p:grpSpPr>
          <a:xfrm>
            <a:off x="1051717" y="2037538"/>
            <a:ext cx="2927450" cy="3937958"/>
            <a:chOff x="1536890" y="2037539"/>
            <a:chExt cx="2927450" cy="3937958"/>
          </a:xfrm>
        </p:grpSpPr>
        <p:pic>
          <p:nvPicPr>
            <p:cNvPr id="4" name="Picture 3" descr="A screenshot of a cell phone&#10;&#10;Description automatically generated">
              <a:extLst>
                <a:ext uri="{FF2B5EF4-FFF2-40B4-BE49-F238E27FC236}">
                  <a16:creationId xmlns:a16="http://schemas.microsoft.com/office/drawing/2014/main" id="{A1FABCA8-C0D1-45E6-B94A-18EC5CE35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0611" y="2254102"/>
              <a:ext cx="2373729" cy="3721395"/>
            </a:xfrm>
            <a:prstGeom prst="rect">
              <a:avLst/>
            </a:prstGeom>
          </p:spPr>
        </p:pic>
        <p:sp>
          <p:nvSpPr>
            <p:cNvPr id="5" name="Rectangle 4">
              <a:extLst>
                <a:ext uri="{FF2B5EF4-FFF2-40B4-BE49-F238E27FC236}">
                  <a16:creationId xmlns:a16="http://schemas.microsoft.com/office/drawing/2014/main" id="{ABF3C2B1-830B-4BB0-9464-D05B7F2633DB}"/>
                </a:ext>
              </a:extLst>
            </p:cNvPr>
            <p:cNvSpPr/>
            <p:nvPr/>
          </p:nvSpPr>
          <p:spPr>
            <a:xfrm>
              <a:off x="1536890" y="2037539"/>
              <a:ext cx="697627" cy="707886"/>
            </a:xfrm>
            <a:prstGeom prst="rect">
              <a:avLst/>
            </a:prstGeom>
          </p:spPr>
          <p:txBody>
            <a:bodyPr wrap="none">
              <a:spAutoFit/>
            </a:bodyPr>
            <a:lstStyle/>
            <a:p>
              <a:r>
                <a:rPr lang="en-US" sz="4000" kern="0">
                  <a:solidFill>
                    <a:prstClr val="black"/>
                  </a:solidFill>
                  <a:latin typeface="ScalaSansLF-Bold" charset="0"/>
                </a:rPr>
                <a:t>1. </a:t>
              </a:r>
              <a:endParaRPr lang="en-US" sz="4000"/>
            </a:p>
          </p:txBody>
        </p:sp>
        <p:sp>
          <p:nvSpPr>
            <p:cNvPr id="6" name="Rectangle 5">
              <a:extLst>
                <a:ext uri="{FF2B5EF4-FFF2-40B4-BE49-F238E27FC236}">
                  <a16:creationId xmlns:a16="http://schemas.microsoft.com/office/drawing/2014/main" id="{1F6E4CFF-939D-49C3-83E3-D77A07B6701A}"/>
                </a:ext>
              </a:extLst>
            </p:cNvPr>
            <p:cNvSpPr/>
            <p:nvPr/>
          </p:nvSpPr>
          <p:spPr>
            <a:xfrm>
              <a:off x="2259686" y="4683642"/>
              <a:ext cx="1017789" cy="180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DA7AC79-5255-4D5B-A93F-BDE418EE729F}"/>
                </a:ext>
              </a:extLst>
            </p:cNvPr>
            <p:cNvSpPr/>
            <p:nvPr/>
          </p:nvSpPr>
          <p:spPr>
            <a:xfrm>
              <a:off x="2259686" y="5045646"/>
              <a:ext cx="657842" cy="141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BC006D2-E30A-400B-A3F2-C8C30D342F78}"/>
              </a:ext>
            </a:extLst>
          </p:cNvPr>
          <p:cNvGrpSpPr/>
          <p:nvPr/>
        </p:nvGrpSpPr>
        <p:grpSpPr>
          <a:xfrm>
            <a:off x="4724531" y="2037538"/>
            <a:ext cx="3617695" cy="3937958"/>
            <a:chOff x="4450510" y="2037538"/>
            <a:chExt cx="3617695" cy="3937958"/>
          </a:xfrm>
        </p:grpSpPr>
        <p:pic>
          <p:nvPicPr>
            <p:cNvPr id="10" name="Picture 9" descr="A screenshot of a cell phone&#10;&#10;Description automatically generated">
              <a:extLst>
                <a:ext uri="{FF2B5EF4-FFF2-40B4-BE49-F238E27FC236}">
                  <a16:creationId xmlns:a16="http://schemas.microsoft.com/office/drawing/2014/main" id="{9ED41583-8E09-4D18-9B2F-03C931E09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9897" y="2254101"/>
              <a:ext cx="3048308" cy="3721395"/>
            </a:xfrm>
            <a:prstGeom prst="rect">
              <a:avLst/>
            </a:prstGeom>
          </p:spPr>
        </p:pic>
        <p:sp>
          <p:nvSpPr>
            <p:cNvPr id="11" name="Rectangle 10">
              <a:extLst>
                <a:ext uri="{FF2B5EF4-FFF2-40B4-BE49-F238E27FC236}">
                  <a16:creationId xmlns:a16="http://schemas.microsoft.com/office/drawing/2014/main" id="{D6F0FB5F-14FD-4CC5-9C15-32170E5A9FB3}"/>
                </a:ext>
              </a:extLst>
            </p:cNvPr>
            <p:cNvSpPr/>
            <p:nvPr/>
          </p:nvSpPr>
          <p:spPr>
            <a:xfrm>
              <a:off x="4450510" y="2037538"/>
              <a:ext cx="569387" cy="707886"/>
            </a:xfrm>
            <a:prstGeom prst="rect">
              <a:avLst/>
            </a:prstGeom>
          </p:spPr>
          <p:txBody>
            <a:bodyPr wrap="none">
              <a:spAutoFit/>
            </a:bodyPr>
            <a:lstStyle/>
            <a:p>
              <a:r>
                <a:rPr lang="en-US" sz="4000" kern="0">
                  <a:solidFill>
                    <a:prstClr val="black"/>
                  </a:solidFill>
                  <a:latin typeface="ScalaSansLF-Bold" charset="0"/>
                </a:rPr>
                <a:t>2.</a:t>
              </a:r>
              <a:endParaRPr lang="en-US" sz="4000"/>
            </a:p>
          </p:txBody>
        </p:sp>
      </p:grpSp>
      <p:grpSp>
        <p:nvGrpSpPr>
          <p:cNvPr id="17" name="Group 16">
            <a:extLst>
              <a:ext uri="{FF2B5EF4-FFF2-40B4-BE49-F238E27FC236}">
                <a16:creationId xmlns:a16="http://schemas.microsoft.com/office/drawing/2014/main" id="{40B4EC71-C9E7-42CC-985E-F35DC09CCD4B}"/>
              </a:ext>
            </a:extLst>
          </p:cNvPr>
          <p:cNvGrpSpPr/>
          <p:nvPr/>
        </p:nvGrpSpPr>
        <p:grpSpPr>
          <a:xfrm>
            <a:off x="9087590" y="2037538"/>
            <a:ext cx="2266210" cy="3937958"/>
            <a:chOff x="9087590" y="2037538"/>
            <a:chExt cx="2266210" cy="3937958"/>
          </a:xfrm>
        </p:grpSpPr>
        <p:sp>
          <p:nvSpPr>
            <p:cNvPr id="14" name="Rectangle 13">
              <a:extLst>
                <a:ext uri="{FF2B5EF4-FFF2-40B4-BE49-F238E27FC236}">
                  <a16:creationId xmlns:a16="http://schemas.microsoft.com/office/drawing/2014/main" id="{980B8CB2-B001-48D1-81A5-EB5E9E0AC1E2}"/>
                </a:ext>
              </a:extLst>
            </p:cNvPr>
            <p:cNvSpPr/>
            <p:nvPr/>
          </p:nvSpPr>
          <p:spPr>
            <a:xfrm>
              <a:off x="9087590" y="2037538"/>
              <a:ext cx="569387" cy="707886"/>
            </a:xfrm>
            <a:prstGeom prst="rect">
              <a:avLst/>
            </a:prstGeom>
          </p:spPr>
          <p:txBody>
            <a:bodyPr wrap="none">
              <a:spAutoFit/>
            </a:bodyPr>
            <a:lstStyle/>
            <a:p>
              <a:r>
                <a:rPr lang="en-US" sz="4000" kern="0">
                  <a:solidFill>
                    <a:prstClr val="black"/>
                  </a:solidFill>
                  <a:latin typeface="ScalaSansLF-Bold" charset="0"/>
                </a:rPr>
                <a:t>3.</a:t>
              </a:r>
              <a:endParaRPr lang="en-US" sz="4000"/>
            </a:p>
          </p:txBody>
        </p:sp>
        <p:pic>
          <p:nvPicPr>
            <p:cNvPr id="16" name="Picture 15" descr="A screenshot of a cell phone&#10;&#10;Description automatically generated">
              <a:extLst>
                <a:ext uri="{FF2B5EF4-FFF2-40B4-BE49-F238E27FC236}">
                  <a16:creationId xmlns:a16="http://schemas.microsoft.com/office/drawing/2014/main" id="{BA2E0D7C-C524-4B00-A5BD-16136AA3F2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56977" y="2254101"/>
              <a:ext cx="1696823" cy="3721395"/>
            </a:xfrm>
            <a:prstGeom prst="rect">
              <a:avLst/>
            </a:prstGeom>
          </p:spPr>
        </p:pic>
      </p:grpSp>
    </p:spTree>
    <p:extLst>
      <p:ext uri="{BB962C8B-B14F-4D97-AF65-F5344CB8AC3E}">
        <p14:creationId xmlns:p14="http://schemas.microsoft.com/office/powerpoint/2010/main" val="3064160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4D145D-DD90-4179-BF08-4F2A1814AAFD}"/>
              </a:ext>
            </a:extLst>
          </p:cNvPr>
          <p:cNvSpPr txBox="1">
            <a:spLocks/>
          </p:cNvSpPr>
          <p:nvPr/>
        </p:nvSpPr>
        <p:spPr>
          <a:xfrm>
            <a:off x="4072557" y="324206"/>
            <a:ext cx="4043083" cy="9394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US" sz="4000" kern="0">
                <a:solidFill>
                  <a:schemeClr val="bg1"/>
                </a:solidFill>
                <a:latin typeface="ScalaSansLF-Bold"/>
              </a:rPr>
              <a:t>Reporting </a:t>
            </a:r>
            <a:endParaRPr lang="en-US" sz="4000" kern="0">
              <a:solidFill>
                <a:schemeClr val="bg1"/>
              </a:solidFill>
            </a:endParaRPr>
          </a:p>
        </p:txBody>
      </p:sp>
      <p:sp>
        <p:nvSpPr>
          <p:cNvPr id="9" name="Text Placeholder 4">
            <a:extLst>
              <a:ext uri="{FF2B5EF4-FFF2-40B4-BE49-F238E27FC236}">
                <a16:creationId xmlns:a16="http://schemas.microsoft.com/office/drawing/2014/main" id="{D775FB47-2996-4D0E-AB52-4D42AAD4E5CE}"/>
              </a:ext>
            </a:extLst>
          </p:cNvPr>
          <p:cNvSpPr txBox="1">
            <a:spLocks/>
          </p:cNvSpPr>
          <p:nvPr/>
        </p:nvSpPr>
        <p:spPr>
          <a:xfrm>
            <a:off x="304801" y="2161308"/>
            <a:ext cx="3292328" cy="36221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u="sng">
                <a:latin typeface="ScalaSansLF-Bold" panose="02000503060000020004" pitchFamily="2" charset="0"/>
              </a:rPr>
              <a:t>Step 1</a:t>
            </a:r>
            <a:endParaRPr lang="en-US" sz="4000"/>
          </a:p>
          <a:p>
            <a:endParaRPr lang="en-US"/>
          </a:p>
          <a:p>
            <a:endParaRPr lang="en-US"/>
          </a:p>
          <a:p>
            <a:r>
              <a:rPr lang="en-US" sz="2400">
                <a:latin typeface="ScalaSansLF-Bold" panose="02000503060000020004" pitchFamily="2" charset="0"/>
              </a:rPr>
              <a:t>After you sign in, click </a:t>
            </a:r>
            <a:r>
              <a:rPr lang="en-US" sz="2400" b="1" u="sng">
                <a:latin typeface="ScalaSansLF-Bold" panose="02000503060000020004" pitchFamily="2" charset="0"/>
              </a:rPr>
              <a:t>Reports or Monthly Reporting </a:t>
            </a:r>
          </a:p>
        </p:txBody>
      </p:sp>
      <p:grpSp>
        <p:nvGrpSpPr>
          <p:cNvPr id="6" name="Group 5">
            <a:extLst>
              <a:ext uri="{FF2B5EF4-FFF2-40B4-BE49-F238E27FC236}">
                <a16:creationId xmlns:a16="http://schemas.microsoft.com/office/drawing/2014/main" id="{99D07698-C757-4689-892A-B4B7E4114911}"/>
              </a:ext>
            </a:extLst>
          </p:cNvPr>
          <p:cNvGrpSpPr/>
          <p:nvPr/>
        </p:nvGrpSpPr>
        <p:grpSpPr>
          <a:xfrm>
            <a:off x="3624837" y="2058178"/>
            <a:ext cx="8262363" cy="4580659"/>
            <a:chOff x="3624837" y="2058178"/>
            <a:chExt cx="8262363" cy="4580659"/>
          </a:xfrm>
        </p:grpSpPr>
        <p:pic>
          <p:nvPicPr>
            <p:cNvPr id="3" name="Picture 2" descr="A screenshot of a cell phone&#10;&#10;Description automatically generated">
              <a:extLst>
                <a:ext uri="{FF2B5EF4-FFF2-40B4-BE49-F238E27FC236}">
                  <a16:creationId xmlns:a16="http://schemas.microsoft.com/office/drawing/2014/main" id="{61B39F07-7B64-474F-8F00-56ADCF5217E6}"/>
                </a:ext>
              </a:extLst>
            </p:cNvPr>
            <p:cNvPicPr>
              <a:picLocks noChangeAspect="1"/>
            </p:cNvPicPr>
            <p:nvPr/>
          </p:nvPicPr>
          <p:blipFill rotWithShape="1">
            <a:blip r:embed="rId3">
              <a:extLst>
                <a:ext uri="{28A0092B-C50C-407E-A947-70E740481C1C}">
                  <a14:useLocalDpi xmlns:a14="http://schemas.microsoft.com/office/drawing/2010/main" val="0"/>
                </a:ext>
              </a:extLst>
            </a:blip>
            <a:srcRect r="1648"/>
            <a:stretch/>
          </p:blipFill>
          <p:spPr>
            <a:xfrm>
              <a:off x="3624837" y="2058178"/>
              <a:ext cx="8262363" cy="4580659"/>
            </a:xfrm>
            <a:prstGeom prst="rect">
              <a:avLst/>
            </a:prstGeom>
            <a:ln w="38100">
              <a:solidFill>
                <a:schemeClr val="tx1"/>
              </a:solidFill>
            </a:ln>
          </p:spPr>
        </p:pic>
        <p:sp>
          <p:nvSpPr>
            <p:cNvPr id="4" name="Rectangle 3">
              <a:extLst>
                <a:ext uri="{FF2B5EF4-FFF2-40B4-BE49-F238E27FC236}">
                  <a16:creationId xmlns:a16="http://schemas.microsoft.com/office/drawing/2014/main" id="{3088CAE9-41F6-49BC-8EF1-72D575341ECA}"/>
                </a:ext>
              </a:extLst>
            </p:cNvPr>
            <p:cNvSpPr/>
            <p:nvPr/>
          </p:nvSpPr>
          <p:spPr>
            <a:xfrm>
              <a:off x="10612583" y="2161308"/>
              <a:ext cx="1198418" cy="290947"/>
            </a:xfrm>
            <a:prstGeom prst="rect">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09469A3-849C-4B13-84B4-88B6CB41CC19}"/>
                </a:ext>
              </a:extLst>
            </p:cNvPr>
            <p:cNvSpPr/>
            <p:nvPr/>
          </p:nvSpPr>
          <p:spPr>
            <a:xfrm>
              <a:off x="8950037" y="5797263"/>
              <a:ext cx="1427018" cy="47884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E8E477-89EF-4152-9ED8-18FD6AB6C537}"/>
                </a:ext>
              </a:extLst>
            </p:cNvPr>
            <p:cNvSpPr/>
            <p:nvPr/>
          </p:nvSpPr>
          <p:spPr>
            <a:xfrm>
              <a:off x="4572000" y="2770909"/>
              <a:ext cx="623455" cy="27709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82789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F1ECBB83D51E448804E8D4DE34FE0C2" ma:contentTypeVersion="5" ma:contentTypeDescription="Create a new document." ma:contentTypeScope="" ma:versionID="a1b5fafe76f56cdbd473742c98a6bb2d">
  <xsd:schema xmlns:xsd="http://www.w3.org/2001/XMLSchema" xmlns:xs="http://www.w3.org/2001/XMLSchema" xmlns:p="http://schemas.microsoft.com/office/2006/metadata/properties" xmlns:ns3="f4dd8200-4c8f-47c0-bf5f-14855604b26d" xmlns:ns4="f8d4f3f1-3887-4df2-afb8-403d1b3490c6" targetNamespace="http://schemas.microsoft.com/office/2006/metadata/properties" ma:root="true" ma:fieldsID="756b8b7a12df2fcf8bc963dcec09ac5d" ns3:_="" ns4:_="">
    <xsd:import namespace="f4dd8200-4c8f-47c0-bf5f-14855604b26d"/>
    <xsd:import namespace="f8d4f3f1-3887-4df2-afb8-403d1b3490c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dd8200-4c8f-47c0-bf5f-14855604b2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8d4f3f1-3887-4df2-afb8-403d1b3490c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9E1134-5768-4AAB-8A9D-D359A1705E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62CBD42-E073-4AD3-B198-1E59C46EBD53}">
  <ds:schemaRefs>
    <ds:schemaRef ds:uri="http://schemas.microsoft.com/sharepoint/v3/contenttype/forms"/>
  </ds:schemaRefs>
</ds:datastoreItem>
</file>

<file path=customXml/itemProps3.xml><?xml version="1.0" encoding="utf-8"?>
<ds:datastoreItem xmlns:ds="http://schemas.openxmlformats.org/officeDocument/2006/customXml" ds:itemID="{5DF10999-76FC-48E1-B8FC-8DFA172D95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dd8200-4c8f-47c0-bf5f-14855604b26d"/>
    <ds:schemaRef ds:uri="f8d4f3f1-3887-4df2-afb8-403d1b3490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99</TotalTime>
  <Words>756</Words>
  <Application>Microsoft Office PowerPoint</Application>
  <PresentationFormat>Widescreen</PresentationFormat>
  <Paragraphs>146</Paragraphs>
  <Slides>28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ScalaSansLF-Bold</vt:lpstr>
      <vt:lpstr>Office Theme</vt:lpstr>
      <vt:lpstr>PowerPoint Presentation</vt:lpstr>
      <vt:lpstr>Agenda</vt:lpstr>
      <vt:lpstr>New Metro Vanpool Software Portal and Why  </vt:lpstr>
      <vt:lpstr>New Metro Vanpool Software Portal and Why  </vt:lpstr>
      <vt:lpstr>Activating Your Account </vt:lpstr>
      <vt:lpstr>Activating Your Account </vt:lpstr>
      <vt:lpstr>Activating Your Account </vt:lpstr>
      <vt:lpstr>Setting Up Your Profile</vt:lpstr>
      <vt:lpstr>PowerPoint Presentation</vt:lpstr>
      <vt:lpstr>PowerPoint Presentation</vt:lpstr>
      <vt:lpstr>Step 3 </vt:lpstr>
      <vt:lpstr>Step 4</vt:lpstr>
      <vt:lpstr>Step 5</vt:lpstr>
      <vt:lpstr>Step 6</vt:lpstr>
      <vt:lpstr>Step 7</vt:lpstr>
      <vt:lpstr>Updating Passenger Lists</vt:lpstr>
      <vt:lpstr>PowerPoint Presentation</vt:lpstr>
      <vt:lpstr>Updating Passenger Lists</vt:lpstr>
      <vt:lpstr>How to Pre-Qualify Your Vanpool and  Apply for a Subsidy</vt:lpstr>
      <vt:lpstr>PowerPoint Presentation</vt:lpstr>
      <vt:lpstr>PowerPoint Presentation</vt:lpstr>
      <vt:lpstr>PowerPoint Presentation</vt:lpstr>
      <vt:lpstr>PowerPoint Presentation</vt:lpstr>
      <vt:lpstr>Participation Agreement Tips</vt:lpstr>
      <vt:lpstr>PowerPoint Presentation</vt:lpstr>
      <vt:lpstr>Error Messages: If you see these…</vt:lpstr>
      <vt:lpstr>Thank you! </vt:lpstr>
      <vt:lpstr>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Vanpool Reporting</dc:title>
  <dc:creator>Genislow, Anna-Nicole</dc:creator>
  <cp:lastModifiedBy>Carvajal, Paula</cp:lastModifiedBy>
  <cp:revision>5</cp:revision>
  <dcterms:created xsi:type="dcterms:W3CDTF">2020-08-17T22:35:09Z</dcterms:created>
  <dcterms:modified xsi:type="dcterms:W3CDTF">2023-05-20T01:43:13Z</dcterms:modified>
</cp:coreProperties>
</file>